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75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7"/>
  </p:notesMasterIdLst>
  <p:sldIdLst>
    <p:sldId id="256" r:id="rId2"/>
    <p:sldId id="257" r:id="rId3"/>
    <p:sldId id="258" r:id="rId4"/>
    <p:sldId id="355" r:id="rId5"/>
    <p:sldId id="259" r:id="rId6"/>
    <p:sldId id="390" r:id="rId7"/>
    <p:sldId id="261" r:id="rId8"/>
    <p:sldId id="262" r:id="rId9"/>
    <p:sldId id="389" r:id="rId10"/>
    <p:sldId id="395" r:id="rId11"/>
    <p:sldId id="435" r:id="rId12"/>
    <p:sldId id="264" r:id="rId13"/>
    <p:sldId id="265" r:id="rId14"/>
    <p:sldId id="266" r:id="rId15"/>
    <p:sldId id="396" r:id="rId16"/>
    <p:sldId id="391" r:id="rId17"/>
    <p:sldId id="434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362" r:id="rId28"/>
    <p:sldId id="416" r:id="rId29"/>
    <p:sldId id="363" r:id="rId30"/>
    <p:sldId id="398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417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411" r:id="rId60"/>
    <p:sldId id="423" r:id="rId61"/>
    <p:sldId id="424" r:id="rId62"/>
    <p:sldId id="425" r:id="rId63"/>
    <p:sldId id="426" r:id="rId64"/>
    <p:sldId id="427" r:id="rId65"/>
    <p:sldId id="428" r:id="rId66"/>
    <p:sldId id="429" r:id="rId67"/>
    <p:sldId id="430" r:id="rId68"/>
    <p:sldId id="431" r:id="rId69"/>
    <p:sldId id="432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74" r:id="rId78"/>
    <p:sldId id="405" r:id="rId79"/>
    <p:sldId id="312" r:id="rId80"/>
    <p:sldId id="313" r:id="rId81"/>
    <p:sldId id="314" r:id="rId82"/>
    <p:sldId id="376" r:id="rId83"/>
    <p:sldId id="406" r:id="rId84"/>
    <p:sldId id="315" r:id="rId85"/>
    <p:sldId id="316" r:id="rId86"/>
    <p:sldId id="317" r:id="rId87"/>
    <p:sldId id="318" r:id="rId88"/>
    <p:sldId id="319" r:id="rId89"/>
    <p:sldId id="433" r:id="rId90"/>
    <p:sldId id="320" r:id="rId91"/>
    <p:sldId id="321" r:id="rId92"/>
    <p:sldId id="412" r:id="rId93"/>
    <p:sldId id="413" r:id="rId94"/>
    <p:sldId id="322" r:id="rId95"/>
    <p:sldId id="323" r:id="rId96"/>
    <p:sldId id="324" r:id="rId97"/>
    <p:sldId id="409" r:id="rId98"/>
    <p:sldId id="410" r:id="rId99"/>
    <p:sldId id="325" r:id="rId100"/>
    <p:sldId id="341" r:id="rId101"/>
    <p:sldId id="330" r:id="rId102"/>
    <p:sldId id="331" r:id="rId103"/>
    <p:sldId id="333" r:id="rId104"/>
    <p:sldId id="334" r:id="rId105"/>
    <p:sldId id="335" r:id="rId106"/>
    <p:sldId id="336" r:id="rId107"/>
    <p:sldId id="337" r:id="rId108"/>
    <p:sldId id="338" r:id="rId109"/>
    <p:sldId id="339" r:id="rId110"/>
    <p:sldId id="340" r:id="rId111"/>
    <p:sldId id="342" r:id="rId112"/>
    <p:sldId id="343" r:id="rId113"/>
    <p:sldId id="344" r:id="rId114"/>
    <p:sldId id="345" r:id="rId115"/>
    <p:sldId id="346" r:id="rId116"/>
    <p:sldId id="347" r:id="rId117"/>
    <p:sldId id="348" r:id="rId118"/>
    <p:sldId id="349" r:id="rId119"/>
    <p:sldId id="419" r:id="rId120"/>
    <p:sldId id="420" r:id="rId121"/>
    <p:sldId id="421" r:id="rId122"/>
    <p:sldId id="422" r:id="rId123"/>
    <p:sldId id="351" r:id="rId124"/>
    <p:sldId id="352" r:id="rId125"/>
    <p:sldId id="353" r:id="rId126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108" d="100"/>
          <a:sy n="108" d="100"/>
        </p:scale>
        <p:origin x="171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37333-E24B-48FF-8431-30D2230BE2F2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DF3F6-E44A-40D2-8386-8DF2F6F29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81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DF3F6-E44A-40D2-8386-8DF2F6F294F0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3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Everyone is Responsible for Safety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4298F-EE97-4592-ACEB-524965B9F5EA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43800" y="6367271"/>
            <a:ext cx="1457959" cy="451964"/>
          </a:xfrm>
        </p:spPr>
        <p:txBody>
          <a:bodyPr lIns="0" tIns="0" rIns="0" bIns="0"/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3368040" cy="342900"/>
          </a:xfrm>
        </p:spPr>
        <p:txBody>
          <a:bodyPr lIns="0" tIns="0" rIns="0" bIns="0"/>
          <a:lstStyle>
            <a:lvl1pPr algn="ctr">
              <a:defRPr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Everyone is Responsible for Safety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009B2-81DC-4EE5-8D16-B7F0C5CED39F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20000" y="6367271"/>
            <a:ext cx="1381759" cy="451964"/>
          </a:xfrm>
        </p:spPr>
        <p:txBody>
          <a:bodyPr lIns="0" tIns="0" rIns="0" bIns="0"/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0" y="196595"/>
            <a:ext cx="3459480" cy="9022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1000" y="1577340"/>
            <a:ext cx="4086250" cy="45948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948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Everyone is Responsible for Safety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D4155-4AB9-4D82-BBF1-49931F32A3D9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7620000" y="6367271"/>
            <a:ext cx="1381759" cy="451964"/>
          </a:xfrm>
        </p:spPr>
        <p:txBody>
          <a:bodyPr lIns="0" tIns="0" rIns="0" bIns="0"/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Everyone is Responsible for Safety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B08F6-3A49-4FAE-86C2-BB3D4AE5BDE9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716852" y="6367271"/>
            <a:ext cx="1284907" cy="451964"/>
          </a:xfrm>
        </p:spPr>
        <p:txBody>
          <a:bodyPr lIns="0" tIns="0" rIns="0" bIns="0"/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0" y="5588507"/>
            <a:ext cx="9144000" cy="12694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Everyone is Responsible for Safety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99407-B3F8-461F-AEA6-D1CACE9E44BB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140" y="72135"/>
            <a:ext cx="8681719" cy="98421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7340" y="1410461"/>
            <a:ext cx="8529319" cy="45419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352044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Everyone is Responsible for Safety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F3604-E092-4E79-8449-5F7BDE121A25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6200" y="6367271"/>
            <a:ext cx="1305559" cy="45196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200" dirty="0"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5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5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6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48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41.png"/><Relationship Id="rId7" Type="http://schemas.openxmlformats.org/officeDocument/2006/relationships/image" Target="../media/image26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7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8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4" Type="http://schemas.openxmlformats.org/officeDocument/2006/relationships/image" Target="../media/image27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8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8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41.png"/><Relationship Id="rId7" Type="http://schemas.openxmlformats.org/officeDocument/2006/relationships/image" Target="../media/image29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13" Type="http://schemas.openxmlformats.org/officeDocument/2006/relationships/image" Target="../media/image302.png"/><Relationship Id="rId3" Type="http://schemas.openxmlformats.org/officeDocument/2006/relationships/image" Target="../media/image241.png"/><Relationship Id="rId7" Type="http://schemas.openxmlformats.org/officeDocument/2006/relationships/image" Target="../media/image296.png"/><Relationship Id="rId12" Type="http://schemas.openxmlformats.org/officeDocument/2006/relationships/image" Target="../media/image30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11" Type="http://schemas.openxmlformats.org/officeDocument/2006/relationships/image" Target="../media/image300.png"/><Relationship Id="rId5" Type="http://schemas.openxmlformats.org/officeDocument/2006/relationships/image" Target="../media/image294.png"/><Relationship Id="rId15" Type="http://schemas.openxmlformats.org/officeDocument/2006/relationships/image" Target="../media/image304.pn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Relationship Id="rId14" Type="http://schemas.openxmlformats.org/officeDocument/2006/relationships/image" Target="../media/image303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314.png"/><Relationship Id="rId3" Type="http://schemas.openxmlformats.org/officeDocument/2006/relationships/image" Target="../media/image241.png"/><Relationship Id="rId7" Type="http://schemas.openxmlformats.org/officeDocument/2006/relationships/image" Target="../media/image308.png"/><Relationship Id="rId12" Type="http://schemas.openxmlformats.org/officeDocument/2006/relationships/image" Target="../media/image31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png"/><Relationship Id="rId11" Type="http://schemas.openxmlformats.org/officeDocument/2006/relationships/image" Target="../media/image312.png"/><Relationship Id="rId5" Type="http://schemas.openxmlformats.org/officeDocument/2006/relationships/image" Target="../media/image306.png"/><Relationship Id="rId10" Type="http://schemas.openxmlformats.org/officeDocument/2006/relationships/image" Target="../media/image311.png"/><Relationship Id="rId4" Type="http://schemas.openxmlformats.org/officeDocument/2006/relationships/image" Target="../media/image305.png"/><Relationship Id="rId9" Type="http://schemas.openxmlformats.org/officeDocument/2006/relationships/image" Target="../media/image31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4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73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0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74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1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2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4.png"/><Relationship Id="rId7" Type="http://schemas.openxmlformats.org/officeDocument/2006/relationships/image" Target="../media/image12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3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3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4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4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74.png"/><Relationship Id="rId7" Type="http://schemas.openxmlformats.org/officeDocument/2006/relationships/image" Target="../media/image15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74.png"/><Relationship Id="rId7" Type="http://schemas.openxmlformats.org/officeDocument/2006/relationships/image" Target="../media/image15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0.png"/><Relationship Id="rId7" Type="http://schemas.openxmlformats.org/officeDocument/2006/relationships/image" Target="../media/image7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162.png"/><Relationship Id="rId10" Type="http://schemas.openxmlformats.org/officeDocument/2006/relationships/image" Target="../media/image165.png"/><Relationship Id="rId4" Type="http://schemas.openxmlformats.org/officeDocument/2006/relationships/image" Target="../media/image161.png"/><Relationship Id="rId9" Type="http://schemas.openxmlformats.org/officeDocument/2006/relationships/image" Target="../media/image16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74.png"/><Relationship Id="rId7" Type="http://schemas.openxmlformats.org/officeDocument/2006/relationships/image" Target="../media/image1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eg"/><Relationship Id="rId4" Type="http://schemas.openxmlformats.org/officeDocument/2006/relationships/image" Target="../media/image1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9.png"/><Relationship Id="rId7" Type="http://schemas.openxmlformats.org/officeDocument/2006/relationships/image" Target="../media/image6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microsoft.com/office/2007/relationships/media" Target="../media/media2.mp3"/><Relationship Id="rId7" Type="http://schemas.openxmlformats.org/officeDocument/2006/relationships/image" Target="../media/image2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22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microsoft.com/office/2007/relationships/media" Target="../media/media1.wav"/><Relationship Id="rId7" Type="http://schemas.openxmlformats.org/officeDocument/2006/relationships/image" Target="../media/image2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wav"/><Relationship Id="rId9" Type="http://schemas.openxmlformats.org/officeDocument/2006/relationships/image" Target="../media/image22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microsoft.com/office/2007/relationships/media" Target="../media/media5.mp3"/><Relationship Id="rId7" Type="http://schemas.openxmlformats.org/officeDocument/2006/relationships/image" Target="../media/image2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2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4.png"/><Relationship Id="rId3" Type="http://schemas.openxmlformats.org/officeDocument/2006/relationships/image" Target="../media/image214.png"/><Relationship Id="rId7" Type="http://schemas.openxmlformats.org/officeDocument/2006/relationships/image" Target="../media/image228.png"/><Relationship Id="rId12" Type="http://schemas.openxmlformats.org/officeDocument/2006/relationships/image" Target="../media/image233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232.png"/><Relationship Id="rId5" Type="http://schemas.openxmlformats.org/officeDocument/2006/relationships/image" Target="../media/image226.png"/><Relationship Id="rId10" Type="http://schemas.openxmlformats.org/officeDocument/2006/relationships/image" Target="../media/image231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9452" y="2412492"/>
            <a:ext cx="4006596" cy="7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45363" y="2816351"/>
            <a:ext cx="4760976" cy="955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00887" y="2517394"/>
            <a:ext cx="4220210" cy="9391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69290">
              <a:lnSpc>
                <a:spcPts val="3354"/>
              </a:lnSpc>
            </a:pP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ts val="4040"/>
              </a:lnSpc>
            </a:pPr>
            <a:r>
              <a:rPr sz="3400" spc="-20" dirty="0">
                <a:solidFill>
                  <a:srgbClr val="FFFFFF"/>
                </a:solidFill>
                <a:latin typeface="Arial"/>
                <a:cs typeface="Arial"/>
              </a:rPr>
              <a:t>Sten</a:t>
            </a:r>
            <a:r>
              <a:rPr sz="3400" spc="-3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spc="-2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3400" spc="-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400" spc="-2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3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3400" spc="-3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ter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79932" y="3528059"/>
            <a:ext cx="3942588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889760" y="3966971"/>
            <a:ext cx="3032760" cy="679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158036" y="3546871"/>
            <a:ext cx="3562350" cy="8756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22019" marR="12700" indent="-909955">
              <a:lnSpc>
                <a:spcPct val="120100"/>
              </a:lnSpc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400" b="1" spc="0" dirty="0">
                <a:solidFill>
                  <a:srgbClr val="FF0000"/>
                </a:solidFill>
                <a:latin typeface="Arial"/>
                <a:cs typeface="Arial"/>
              </a:rPr>
              <a:t>nstruction</a:t>
            </a:r>
            <a:r>
              <a:rPr sz="2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400" b="1" spc="0" dirty="0">
                <a:solidFill>
                  <a:srgbClr val="FF0000"/>
                </a:solidFill>
                <a:latin typeface="Arial"/>
                <a:cs typeface="Arial"/>
              </a:rPr>
              <a:t>ntractor S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0" dirty="0">
                <a:solidFill>
                  <a:srgbClr val="FF0000"/>
                </a:solidFill>
                <a:latin typeface="Arial"/>
                <a:cs typeface="Arial"/>
              </a:rPr>
              <a:t>fety Or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400" b="1" spc="0" dirty="0">
                <a:solidFill>
                  <a:srgbClr val="FF0000"/>
                </a:solidFill>
                <a:latin typeface="Arial"/>
                <a:cs typeface="Arial"/>
              </a:rPr>
              <a:t>entation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67939" y="5533644"/>
            <a:ext cx="4102608" cy="513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2699385" y="5603747"/>
            <a:ext cx="3825240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Eve</a:t>
            </a:r>
            <a:r>
              <a:rPr sz="1800" b="1" i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i="1" spc="0" dirty="0">
                <a:solidFill>
                  <a:srgbClr val="FFFFFF"/>
                </a:solidFill>
                <a:latin typeface="Arial"/>
                <a:cs typeface="Arial"/>
              </a:rPr>
              <a:t>yo</a:t>
            </a:r>
            <a:r>
              <a:rPr sz="1800" b="1" i="1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i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i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i="1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b="1" i="1" spc="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b="1" i="1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b="1" i="1" spc="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b="1" i="1" spc="0" dirty="0">
                <a:solidFill>
                  <a:srgbClr val="FFFFFF"/>
                </a:solidFill>
                <a:latin typeface="Arial"/>
                <a:cs typeface="Arial"/>
              </a:rPr>
              <a:t>le f</a:t>
            </a:r>
            <a:r>
              <a:rPr sz="1800" b="1" i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b="1" i="1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b="1" i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i="1" spc="0" dirty="0">
                <a:solidFill>
                  <a:srgbClr val="FFFFFF"/>
                </a:solidFill>
                <a:latin typeface="Arial"/>
                <a:cs typeface="Arial"/>
              </a:rPr>
              <a:t>ty!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95088" y="1961388"/>
            <a:ext cx="4078223" cy="32964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055108" y="2305811"/>
            <a:ext cx="3326891" cy="24947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026152" y="2276855"/>
            <a:ext cx="3384930" cy="2553081"/>
          </a:xfrm>
          <a:custGeom>
            <a:avLst/>
            <a:gdLst/>
            <a:ahLst/>
            <a:cxnLst/>
            <a:rect l="l" t="t" r="r" b="b"/>
            <a:pathLst>
              <a:path w="3384930" h="2553081">
                <a:moveTo>
                  <a:pt x="444246" y="0"/>
                </a:moveTo>
                <a:lnTo>
                  <a:pt x="3384930" y="0"/>
                </a:lnTo>
                <a:lnTo>
                  <a:pt x="3384930" y="2108835"/>
                </a:lnTo>
                <a:lnTo>
                  <a:pt x="3382772" y="2153539"/>
                </a:lnTo>
                <a:lnTo>
                  <a:pt x="3376041" y="2197735"/>
                </a:lnTo>
                <a:lnTo>
                  <a:pt x="3364992" y="2240153"/>
                </a:lnTo>
                <a:lnTo>
                  <a:pt x="3350132" y="2281301"/>
                </a:lnTo>
                <a:lnTo>
                  <a:pt x="3331464" y="2320036"/>
                </a:lnTo>
                <a:lnTo>
                  <a:pt x="3308857" y="2356993"/>
                </a:lnTo>
                <a:lnTo>
                  <a:pt x="3283457" y="2390902"/>
                </a:lnTo>
                <a:lnTo>
                  <a:pt x="3254629" y="2422779"/>
                </a:lnTo>
                <a:lnTo>
                  <a:pt x="3223259" y="2451227"/>
                </a:lnTo>
                <a:lnTo>
                  <a:pt x="3188843" y="2477135"/>
                </a:lnTo>
                <a:lnTo>
                  <a:pt x="3152394" y="2499106"/>
                </a:lnTo>
                <a:lnTo>
                  <a:pt x="3113278" y="2518283"/>
                </a:lnTo>
                <a:lnTo>
                  <a:pt x="3072511" y="2533142"/>
                </a:lnTo>
                <a:lnTo>
                  <a:pt x="3029584" y="2544191"/>
                </a:lnTo>
                <a:lnTo>
                  <a:pt x="2985389" y="2550922"/>
                </a:lnTo>
                <a:lnTo>
                  <a:pt x="2940684" y="2553081"/>
                </a:lnTo>
                <a:lnTo>
                  <a:pt x="0" y="2553081"/>
                </a:lnTo>
                <a:lnTo>
                  <a:pt x="0" y="444246"/>
                </a:lnTo>
                <a:lnTo>
                  <a:pt x="2032" y="399542"/>
                </a:lnTo>
                <a:lnTo>
                  <a:pt x="8889" y="355219"/>
                </a:lnTo>
                <a:lnTo>
                  <a:pt x="19938" y="312928"/>
                </a:lnTo>
                <a:lnTo>
                  <a:pt x="34798" y="271526"/>
                </a:lnTo>
                <a:lnTo>
                  <a:pt x="53975" y="232918"/>
                </a:lnTo>
                <a:lnTo>
                  <a:pt x="75946" y="196088"/>
                </a:lnTo>
                <a:lnTo>
                  <a:pt x="101853" y="162052"/>
                </a:lnTo>
                <a:lnTo>
                  <a:pt x="130301" y="130302"/>
                </a:lnTo>
                <a:lnTo>
                  <a:pt x="162051" y="101854"/>
                </a:lnTo>
                <a:lnTo>
                  <a:pt x="196087" y="75946"/>
                </a:lnTo>
                <a:lnTo>
                  <a:pt x="232918" y="53975"/>
                </a:lnTo>
                <a:lnTo>
                  <a:pt x="271525" y="34798"/>
                </a:lnTo>
                <a:lnTo>
                  <a:pt x="312927" y="19939"/>
                </a:lnTo>
                <a:lnTo>
                  <a:pt x="355219" y="8890"/>
                </a:lnTo>
                <a:lnTo>
                  <a:pt x="399542" y="2032"/>
                </a:lnTo>
                <a:lnTo>
                  <a:pt x="444246" y="0"/>
                </a:lnTo>
                <a:close/>
              </a:path>
            </a:pathLst>
          </a:custGeom>
          <a:ln w="57912">
            <a:solidFill>
              <a:srgbClr val="1F5AA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lang="en-US" sz="1200" b="1" smtClean="0">
                <a:solidFill>
                  <a:srgbClr val="FFFFFF"/>
                </a:solidFill>
                <a:latin typeface="Arial"/>
                <a:cs typeface="Arial"/>
              </a:rPr>
              <a:t>1</a:t>
            </a:fld>
            <a:endParaRPr lang="en-US" sz="1200" dirty="0">
              <a:latin typeface="Arial"/>
              <a:cs typeface="Arial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8F4CC08-6B4C-45B7-A44B-A33E831E15C0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Introduction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3" y="1283938"/>
            <a:ext cx="8499348" cy="531050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Stennis Space Center is a VPP Star Site?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 startAt="2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contractor personnel are required to completed this presentation?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 personnel  shall have an OSHA 10 or 30 hour course completion?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Failure to observe any safety rule or industry standard and regulation will result in immediate and permanent discharge from?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The Military    b. The Exchange    c.  The Office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Center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157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7D04BDF-345B-4734-98BE-6EABF31503B7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658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8520430" cy="49326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General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Rules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Smok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ing is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allowed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only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4"/>
              </a:spcBef>
              <a:buClr>
                <a:srgbClr val="FFFFFF"/>
              </a:buClr>
              <a:buFont typeface="Arial"/>
              <a:buChar char="•"/>
            </a:pPr>
            <a:endParaRPr sz="5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The use 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is prohibited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9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ns, sir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ns, 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fety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gs</a:t>
            </a:r>
            <a:endParaRPr sz="18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lang="en-US" spc="-45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dhe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6"/>
              </a:spcBef>
            </a:pPr>
            <a:endParaRPr sz="5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clim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ers,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ds, or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are prohibited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3"/>
              </a:spcBef>
              <a:buClr>
                <a:srgbClr val="FFFFFF"/>
              </a:buClr>
              <a:buFont typeface="Arial"/>
              <a:buChar char="•"/>
            </a:pPr>
            <a:endParaRPr sz="5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ctrica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tely</a:t>
            </a:r>
            <a:endParaRPr sz="18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dea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ende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  <a:p>
            <a:pPr marL="355600" marR="3822700" indent="-342900">
              <a:lnSpc>
                <a:spcPct val="100000"/>
              </a:lnSpc>
              <a:spcBef>
                <a:spcPts val="495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Je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orn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 mac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ectric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stems,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avy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cts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avy mac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ery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6"/>
              </a:spcBef>
              <a:buClr>
                <a:srgbClr val="FFFFFF"/>
              </a:buClr>
              <a:buFont typeface="Arial"/>
              <a:buChar char="•"/>
            </a:pPr>
            <a:endParaRPr sz="500" dirty="0"/>
          </a:p>
          <a:p>
            <a:pPr>
              <a:lnSpc>
                <a:spcPts val="500"/>
              </a:lnSpc>
              <a:spcBef>
                <a:spcPts val="3"/>
              </a:spcBef>
              <a:buClr>
                <a:srgbClr val="FFFFFF"/>
              </a:buClr>
              <a:buFont typeface="Arial"/>
              <a:buChar char="•"/>
            </a:pPr>
            <a:endParaRPr sz="5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fracti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b="1" spc="0" dirty="0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9779" y="3802379"/>
            <a:ext cx="2891028" cy="2508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884164" y="3826764"/>
            <a:ext cx="2787395" cy="2404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100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AC52382-38C1-4AAA-BA89-319BFC2572EC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878830" cy="4798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5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/S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afe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000" dirty="0">
              <a:latin typeface="Arial"/>
              <a:cs typeface="Arial"/>
            </a:endParaRPr>
          </a:p>
          <a:p>
            <a:pPr marL="355600" marR="15176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ash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nd 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 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rmful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d/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dy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3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5270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If 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ity Manag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before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test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/saf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 dirty="0">
              <a:latin typeface="Arial"/>
              <a:cs typeface="Arial"/>
            </a:endParaRPr>
          </a:p>
          <a:p>
            <a:pPr marR="1640205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1"/>
              </a:spcBef>
            </a:pPr>
            <a:endParaRPr sz="1100" dirty="0"/>
          </a:p>
          <a:p>
            <a:pPr marL="355600" marR="53276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loc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ash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 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3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12700" indent="-3429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tact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flush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 or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a 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45580" y="1592580"/>
            <a:ext cx="2001012" cy="2584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569964" y="1616963"/>
            <a:ext cx="1897379" cy="2481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545580" y="4251959"/>
            <a:ext cx="2051303" cy="22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569964" y="4276344"/>
            <a:ext cx="1947672" cy="21076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101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C92171E-4F01-4312-97BD-C63AABFADD20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853305" cy="3592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perature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tress</a:t>
            </a:r>
            <a:endParaRPr sz="2000" dirty="0">
              <a:latin typeface="Arial"/>
              <a:cs typeface="Arial"/>
            </a:endParaRPr>
          </a:p>
          <a:p>
            <a:pPr marL="355600" marR="16065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pc="10" dirty="0">
                <a:solidFill>
                  <a:srgbClr val="FFFFFF"/>
                </a:solidFill>
                <a:latin typeface="Arial"/>
                <a:cs typeface="Arial"/>
              </a:rPr>
              <a:t>Exposure to hot and cold and heat stress is addressed in the AHA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Whil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e working in cold weather: </a:t>
            </a:r>
          </a:p>
          <a:p>
            <a:pPr marL="812800" lvl="1" indent="-342900"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Dress in layers – remember to always wear your high visibility safety vest on the outside of all clothing</a:t>
            </a:r>
          </a:p>
          <a:p>
            <a:pPr marL="812800" lvl="1" indent="-342900"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Limit exposed skin</a:t>
            </a: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When working in hot weather:</a:t>
            </a:r>
          </a:p>
          <a:p>
            <a:pPr marL="812800" lvl="1" indent="-342900"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Stay hydrated</a:t>
            </a:r>
          </a:p>
          <a:p>
            <a:pPr marL="812800" lvl="1" indent="-342900"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Take frequent breaks in the shade</a:t>
            </a:r>
          </a:p>
          <a:p>
            <a:pPr marL="812800" lvl="1" indent="-342900"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Follow requirements of </a:t>
            </a:r>
            <a:r>
              <a:rPr lang="en-US" spc="30" dirty="0">
                <a:solidFill>
                  <a:srgbClr val="FFFFFF"/>
                </a:solidFill>
                <a:latin typeface="Arial"/>
                <a:cs typeface="Arial"/>
              </a:rPr>
              <a:t>SCWI-8715-0014 – SSC Heat Stress Program</a:t>
            </a:r>
            <a:endParaRPr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12"/>
              </a:spcBef>
              <a:buClr>
                <a:srgbClr val="FFFFFF"/>
              </a:buClr>
              <a:buFont typeface="Arial"/>
              <a:buChar char="•"/>
            </a:pPr>
            <a:endParaRPr lang="en-US" sz="1100" dirty="0"/>
          </a:p>
          <a:p>
            <a:pPr>
              <a:lnSpc>
                <a:spcPts val="1100"/>
              </a:lnSpc>
              <a:spcBef>
                <a:spcPts val="12"/>
              </a:spcBef>
              <a:buClr>
                <a:srgbClr val="FFFFFF"/>
              </a:buClr>
            </a:pPr>
            <a:endParaRPr sz="1100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102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94F6670-CC89-4595-8478-074E7244B70D}" type="datetime1">
              <a:rPr lang="en-US" smtClean="0"/>
              <a:t>11/2/2023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524000"/>
            <a:ext cx="2206921" cy="20896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860" y="3820683"/>
            <a:ext cx="2286000" cy="2052735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528945" cy="48964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xting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endParaRPr sz="2000" dirty="0">
              <a:latin typeface="Arial"/>
              <a:cs typeface="Arial"/>
            </a:endParaRPr>
          </a:p>
          <a:p>
            <a:pPr marL="355600" marR="12700" indent="-342900" algn="just">
              <a:lnSpc>
                <a:spcPct val="100000"/>
              </a:lnSpc>
              <a:spcBef>
                <a:spcPts val="42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cont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emplo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required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ire e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ingu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sher to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orm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hot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duties or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event of 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eme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genc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sha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rained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 use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37"/>
              </a:spcBef>
              <a:buClr>
                <a:srgbClr val="FFFFFF"/>
              </a:buClr>
              <a:buFont typeface="Arial"/>
              <a:buChar char="•"/>
            </a:pPr>
            <a:endParaRPr sz="800" dirty="0"/>
          </a:p>
          <a:p>
            <a:pPr marL="355600" marR="10922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hand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ingu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shers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less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han one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minute of opera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39"/>
              </a:spcBef>
              <a:buClr>
                <a:srgbClr val="FFFFFF"/>
              </a:buClr>
              <a:buFont typeface="Arial"/>
              <a:buChar char="•"/>
            </a:pPr>
            <a:endParaRPr sz="800" dirty="0"/>
          </a:p>
          <a:p>
            <a:pPr marL="355600" marR="31369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sure help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ay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ling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911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befo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 us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ng any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ingu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sher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8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ect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cor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ect e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ingu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sher for the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class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43"/>
              </a:spcBef>
              <a:buClr>
                <a:srgbClr val="FFFFFF"/>
              </a:buClr>
              <a:buFont typeface="Arial"/>
              <a:buChar char="•"/>
            </a:pPr>
            <a:endParaRPr sz="800" dirty="0"/>
          </a:p>
          <a:p>
            <a:pPr marL="355600" marR="16827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supervisor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ingu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sher can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be replaced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 recharged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if it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ound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defec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ive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37"/>
              </a:spcBef>
              <a:buClr>
                <a:srgbClr val="FFFFFF"/>
              </a:buClr>
              <a:buFont typeface="Arial"/>
              <a:buChar char="•"/>
            </a:pPr>
            <a:endParaRPr sz="800" dirty="0"/>
          </a:p>
          <a:p>
            <a:pPr marL="355600" marR="126492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Cont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ors sha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use NA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ire e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ingu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shers for </a:t>
            </a:r>
            <a:r>
              <a:rPr lang="en-US" sz="1700" spc="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ot </a:t>
            </a:r>
            <a:r>
              <a:rPr lang="en-US" sz="1700" spc="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ivi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ies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39"/>
              </a:spcBef>
              <a:buClr>
                <a:srgbClr val="FFFFFF"/>
              </a:buClr>
              <a:buFont typeface="Arial"/>
              <a:buChar char="•"/>
            </a:pPr>
            <a:endParaRPr sz="800" dirty="0"/>
          </a:p>
          <a:p>
            <a:pPr marL="355600" marR="29527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Cont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ors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ire 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xt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ingu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shers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lang="en-US" sz="17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ot </a:t>
            </a: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3579" y="4052315"/>
            <a:ext cx="3118104" cy="2237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807964" y="4076700"/>
            <a:ext cx="3014472" cy="213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935979" y="2566416"/>
            <a:ext cx="2813304" cy="14584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112764" y="1901559"/>
            <a:ext cx="2709672" cy="13548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103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6F2B4162-574F-4C94-A4B1-A3E42D755AF8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6855460" cy="5142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Weld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afe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Hot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Permit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700" spc="-10" dirty="0">
                <a:solidFill>
                  <a:srgbClr val="FFFFFF"/>
                </a:solidFill>
                <a:latin typeface="Arial"/>
                <a:cs typeface="Arial"/>
              </a:rPr>
              <a:t>(Form SSC-68)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 each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job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27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nspect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pment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befo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lang="en-US" sz="1700" spc="0" dirty="0">
                <a:solidFill>
                  <a:srgbClr val="FFFFFF"/>
                </a:solidFill>
                <a:latin typeface="Arial"/>
                <a:cs typeface="Arial"/>
              </a:rPr>
              <a:t> – do not use damaged or defective equipment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27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>
              <a:lnSpc>
                <a:spcPts val="1100"/>
              </a:lnSpc>
              <a:spcBef>
                <a:spcPts val="25"/>
              </a:spcBef>
              <a:buClr>
                <a:srgbClr val="FFFFFF"/>
              </a:buClr>
            </a:pPr>
            <a:endParaRPr sz="1100" dirty="0"/>
          </a:p>
          <a:p>
            <a:pPr marL="355600" marR="429895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Remove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cover 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combus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ib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35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eet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lang="en-US" sz="1700" spc="0" dirty="0">
                <a:solidFill>
                  <a:srgbClr val="FFFFFF"/>
                </a:solidFill>
                <a:latin typeface="Arial"/>
                <a:cs typeface="Arial"/>
              </a:rPr>
              <a:t> welding activities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28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22669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Secure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comp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essed gas c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linders for 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anspor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 caps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cept</a:t>
            </a:r>
            <a:r>
              <a:rPr sz="1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hen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ruck)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28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re o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17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and ace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lene</a:t>
            </a:r>
            <a:r>
              <a:rPr sz="1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les 20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eet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apa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 separa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combus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ib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bar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ier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least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eet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gh and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hav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ng a fire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resistance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at least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hour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28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proper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lang="en-US" sz="17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sz="17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A fire watch is required to remain 30 minutes after welding activities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91857" y="1405207"/>
            <a:ext cx="1921002" cy="25571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104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24397ADA-477C-4D19-AA72-8876B59E27B1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207000" cy="4658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afe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ospher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erif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cations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All atmospheric monitors MUST be approved prior to initial use</a:t>
            </a: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Pri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rformed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 h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 p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tia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atm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ere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(i.e.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fin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 sp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roc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ss safety ma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cov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red s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stem),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 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rson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rform all 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cess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tests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rat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 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strume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6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Atmos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is h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it’s:</a:t>
            </a:r>
            <a:endParaRPr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31"/>
              </a:spcBef>
              <a:buClr>
                <a:srgbClr val="FFFFFF"/>
              </a:buClr>
              <a:buFont typeface="Arial"/>
              <a:buChar char="•"/>
            </a:pPr>
            <a:endParaRPr sz="1600" dirty="0"/>
          </a:p>
          <a:p>
            <a:pPr marL="75628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icient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&lt;19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5% o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31"/>
              </a:spcBef>
              <a:buClr>
                <a:srgbClr val="FFFFFF"/>
              </a:buClr>
              <a:buFont typeface="Arial"/>
              <a:buChar char="–"/>
            </a:pPr>
            <a:endParaRPr sz="1600" dirty="0"/>
          </a:p>
          <a:p>
            <a:pPr marL="75628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16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enriched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&gt;23.5%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27"/>
              </a:spcBef>
              <a:buClr>
                <a:srgbClr val="FFFFFF"/>
              </a:buClr>
              <a:buFont typeface="Arial"/>
              <a:buChar char="–"/>
            </a:pPr>
            <a:endParaRPr sz="1600" dirty="0"/>
          </a:p>
          <a:p>
            <a:pPr marL="756285" marR="61594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mit above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10%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29"/>
              </a:spcBef>
              <a:buClr>
                <a:srgbClr val="FFFFFF"/>
              </a:buClr>
              <a:buFont typeface="Arial"/>
              <a:buChar char="–"/>
            </a:pPr>
            <a:endParaRPr sz="1600" dirty="0"/>
          </a:p>
          <a:p>
            <a:pPr marL="756285" marR="182880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above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Permiss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posure 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Dangerous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Hea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9047" y="4030979"/>
            <a:ext cx="2421636" cy="2356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123432" y="4055364"/>
            <a:ext cx="2318004" cy="2252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164579" y="1744979"/>
            <a:ext cx="2212848" cy="2057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188964" y="1769364"/>
            <a:ext cx="2109216" cy="19537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105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30371E6-F231-4043-AC0A-30E0FB530BE3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699000" cy="48242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ere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b="1" spc="-10" dirty="0">
                <a:solidFill>
                  <a:srgbClr val="FFFFFF"/>
                </a:solidFill>
                <a:latin typeface="Arial"/>
                <a:cs typeface="Arial"/>
              </a:rPr>
              <a:t>Weather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lan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 of a sev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 storm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g,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32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75628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Secure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outside equipment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eria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29"/>
              </a:spcBef>
              <a:buClr>
                <a:srgbClr val="FFFFFF"/>
              </a:buClr>
              <a:buFont typeface="Arial"/>
              <a:buChar char="–"/>
            </a:pPr>
            <a:endParaRPr sz="1100" dirty="0"/>
          </a:p>
          <a:p>
            <a:pPr marL="756285" marR="40576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ace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eria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sub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ect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damage in pro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locations</a:t>
            </a:r>
            <a:endParaRPr sz="1700"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28"/>
              </a:spcBef>
              <a:buClr>
                <a:srgbClr val="FFFFFF"/>
              </a:buClr>
              <a:buFont typeface="Arial"/>
              <a:buChar char="–"/>
            </a:pPr>
            <a:endParaRPr sz="1100" dirty="0"/>
          </a:p>
          <a:p>
            <a:pPr marL="756285" marR="2095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Check su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rounding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areas 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roo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, sca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evated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ruc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ures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 loose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m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erial, equ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deb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and 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ob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hat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cou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gh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ind hazard</a:t>
            </a:r>
            <a:endParaRPr sz="1700"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28"/>
              </a:spcBef>
              <a:buClr>
                <a:srgbClr val="FFFFFF"/>
              </a:buClr>
              <a:buFont typeface="Arial"/>
              <a:buChar char="–"/>
            </a:pPr>
            <a:endParaRPr sz="1100" dirty="0"/>
          </a:p>
          <a:p>
            <a:pPr marL="75628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Ensure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hat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empo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ary erosion con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rols</a:t>
            </a:r>
            <a:endParaRPr sz="1700" dirty="0">
              <a:latin typeface="Arial"/>
              <a:cs typeface="Arial"/>
            </a:endParaRPr>
          </a:p>
          <a:p>
            <a:pPr marL="756285">
              <a:lnSpc>
                <a:spcPct val="100000"/>
              </a:lnSpc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are in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place</a:t>
            </a:r>
            <a:endParaRPr lang="en-US" sz="17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92100" indent="-29210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gh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r>
              <a:rPr lang="en-US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gr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0 m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scaffo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ted </a:t>
            </a:r>
            <a:r>
              <a:rPr lang="en-US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rk</a:t>
            </a:r>
            <a:r>
              <a:rPr lang="en-US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lang="en-US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ig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ond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iti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z="17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54979" y="3421379"/>
            <a:ext cx="3230879" cy="2813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579364" y="3445764"/>
            <a:ext cx="3127247" cy="2709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12179" y="1363980"/>
            <a:ext cx="2246376" cy="1940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036564" y="1388363"/>
            <a:ext cx="2142743" cy="18364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106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E63B824-14E7-4D8B-ACC0-C88FF74CC0E8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980305" cy="47660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ortable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Ladders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strial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l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</a:t>
            </a:r>
            <a:r>
              <a:rPr lang="en-US"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all attached legible stickers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 the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</a:t>
            </a:r>
            <a:r>
              <a:rPr sz="1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a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endParaRPr lang="en-US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indent="-3460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3 points of contact at all times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2324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  <a:tab pos="4075429" algn="l"/>
              </a:tabLst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extension ladders and extend 3 feet above upper landing 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sz="1800" spc="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</a:t>
            </a:r>
            <a:r>
              <a:rPr sz="18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uctive</a:t>
            </a:r>
            <a:r>
              <a:rPr sz="1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</a:t>
            </a:r>
            <a:r>
              <a:rPr sz="1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1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rry to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endParaRPr lang="en-US" sz="18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endParaRPr lang="en-US" sz="18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1179" y="1516380"/>
            <a:ext cx="3067812" cy="2356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655564" y="1540763"/>
            <a:ext cx="2964180" cy="2252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631179" y="4030979"/>
            <a:ext cx="3067812" cy="2356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655564" y="4055364"/>
            <a:ext cx="2964180" cy="2252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107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18DE0EC-A974-4174-9D9C-3108D799F1BF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866639" cy="48533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Grou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Fau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Circu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terrupter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(GFCI)</a:t>
            </a:r>
            <a:endParaRPr sz="2000" dirty="0">
              <a:latin typeface="Arial"/>
              <a:cs typeface="Arial"/>
            </a:endParaRPr>
          </a:p>
          <a:p>
            <a:pPr marL="355600" marR="2286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Ass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Pro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ram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structi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sites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266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strial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10,12,14 AWG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36195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use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fects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ctrical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riz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46990" indent="-3429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/h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ls 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 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73979" y="4107179"/>
            <a:ext cx="1629155" cy="1975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198364" y="4131564"/>
            <a:ext cx="1525524" cy="1871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853428" y="3802379"/>
            <a:ext cx="2124455" cy="2279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77811" y="3826764"/>
            <a:ext cx="2020824" cy="2176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469379" y="1668779"/>
            <a:ext cx="2508504" cy="2051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493764" y="1693164"/>
            <a:ext cx="2404872" cy="19476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108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C50A635-9EAF-4555-83EA-F4C567B1A2D8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202555" cy="44424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Radiati</a:t>
            </a:r>
            <a:r>
              <a:rPr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b="1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b="1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b="1" spc="0" dirty="0">
                <a:solidFill>
                  <a:srgbClr val="FFFFFF"/>
                </a:solidFill>
                <a:latin typeface="Arial"/>
                <a:cs typeface="Arial"/>
              </a:rPr>
              <a:t>Lasers</a:t>
            </a:r>
            <a:endParaRPr dirty="0">
              <a:latin typeface="Arial"/>
              <a:cs typeface="Arial"/>
            </a:endParaRPr>
          </a:p>
          <a:p>
            <a:pPr marL="355600" marR="47815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00B0F0"/>
                </a:solidFill>
                <a:latin typeface="Arial"/>
                <a:cs typeface="Arial"/>
              </a:rPr>
              <a:t>NEVER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ov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r,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 thr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tion b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rric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00B0F0"/>
                </a:solidFill>
                <a:latin typeface="Arial"/>
                <a:cs typeface="Arial"/>
              </a:rPr>
              <a:t>OBEY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ati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endParaRPr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dirty="0"/>
          </a:p>
          <a:p>
            <a:pPr marL="355600" marR="9779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of l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sers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as to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ls on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structi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sites re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tractor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ed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ritten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for:</a:t>
            </a:r>
            <a:endParaRPr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44"/>
              </a:spcBef>
              <a:buClr>
                <a:srgbClr val="FFFFFF"/>
              </a:buClr>
              <a:buFont typeface="Arial"/>
              <a:buChar char="•"/>
            </a:pPr>
            <a:endParaRPr dirty="0"/>
          </a:p>
          <a:p>
            <a:pPr marL="75628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Rest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laser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“q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ied”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sons</a:t>
            </a:r>
            <a:endParaRPr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30"/>
              </a:spcBef>
              <a:buClr>
                <a:srgbClr val="FFFFFF"/>
              </a:buClr>
              <a:buFont typeface="Arial"/>
              <a:buChar char="–"/>
            </a:pPr>
            <a:endParaRPr dirty="0"/>
          </a:p>
          <a:p>
            <a:pPr marL="756285" marR="12700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Min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mizing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rect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poten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(ve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beam path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iring,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cons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dera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beam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ination, not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pos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ng at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leve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, pr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hib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ional dire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vie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ing)</a:t>
            </a:r>
            <a:endParaRPr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29"/>
              </a:spcBef>
              <a:buClr>
                <a:srgbClr val="FFFFFF"/>
              </a:buClr>
              <a:buFont typeface="Arial"/>
              <a:buChar char="–"/>
            </a:pPr>
            <a:endParaRPr dirty="0"/>
          </a:p>
          <a:p>
            <a:pPr marL="75628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Proh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ed 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imes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dusk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ght)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06879" y="2942607"/>
            <a:ext cx="3411852" cy="2170497"/>
          </a:xfrm>
          <a:custGeom>
            <a:avLst/>
            <a:gdLst/>
            <a:ahLst/>
            <a:cxnLst/>
            <a:rect l="l" t="t" r="r" b="b"/>
            <a:pathLst>
              <a:path w="3411852" h="2170497">
                <a:moveTo>
                  <a:pt x="1800767" y="1660920"/>
                </a:moveTo>
                <a:lnTo>
                  <a:pt x="1799012" y="1829603"/>
                </a:lnTo>
                <a:lnTo>
                  <a:pt x="2853377" y="1864399"/>
                </a:lnTo>
                <a:lnTo>
                  <a:pt x="2846424" y="2163540"/>
                </a:lnTo>
                <a:lnTo>
                  <a:pt x="2996059" y="2170497"/>
                </a:lnTo>
                <a:lnTo>
                  <a:pt x="3060429" y="2095713"/>
                </a:lnTo>
                <a:lnTo>
                  <a:pt x="3058675" y="1873098"/>
                </a:lnTo>
                <a:lnTo>
                  <a:pt x="3072582" y="1850489"/>
                </a:lnTo>
                <a:lnTo>
                  <a:pt x="3086522" y="1829603"/>
                </a:lnTo>
                <a:lnTo>
                  <a:pt x="3102184" y="1808741"/>
                </a:lnTo>
                <a:lnTo>
                  <a:pt x="3119568" y="1787878"/>
                </a:lnTo>
                <a:lnTo>
                  <a:pt x="3136985" y="1768732"/>
                </a:lnTo>
                <a:lnTo>
                  <a:pt x="3154369" y="1747869"/>
                </a:lnTo>
                <a:lnTo>
                  <a:pt x="3175263" y="1728756"/>
                </a:lnTo>
                <a:lnTo>
                  <a:pt x="3194402" y="1709610"/>
                </a:lnTo>
                <a:lnTo>
                  <a:pt x="3191229" y="1685249"/>
                </a:lnTo>
                <a:lnTo>
                  <a:pt x="2835961" y="1685249"/>
                </a:lnTo>
                <a:lnTo>
                  <a:pt x="1800767" y="1660920"/>
                </a:lnTo>
                <a:close/>
              </a:path>
              <a:path w="3411852" h="2170497">
                <a:moveTo>
                  <a:pt x="81772" y="1238287"/>
                </a:moveTo>
                <a:lnTo>
                  <a:pt x="0" y="2090494"/>
                </a:lnTo>
                <a:lnTo>
                  <a:pt x="163547" y="2100929"/>
                </a:lnTo>
                <a:lnTo>
                  <a:pt x="200083" y="1777446"/>
                </a:lnTo>
                <a:lnTo>
                  <a:pt x="557703" y="1777446"/>
                </a:lnTo>
                <a:lnTo>
                  <a:pt x="570674" y="1633092"/>
                </a:lnTo>
                <a:lnTo>
                  <a:pt x="462794" y="1629625"/>
                </a:lnTo>
                <a:lnTo>
                  <a:pt x="471957" y="1619162"/>
                </a:lnTo>
                <a:lnTo>
                  <a:pt x="229662" y="1619162"/>
                </a:lnTo>
                <a:lnTo>
                  <a:pt x="255758" y="1243503"/>
                </a:lnTo>
                <a:lnTo>
                  <a:pt x="81772" y="1238287"/>
                </a:lnTo>
                <a:close/>
              </a:path>
              <a:path w="3411852" h="2170497">
                <a:moveTo>
                  <a:pt x="570674" y="1633092"/>
                </a:moveTo>
                <a:lnTo>
                  <a:pt x="556766" y="1787878"/>
                </a:lnTo>
                <a:lnTo>
                  <a:pt x="1799012" y="1829603"/>
                </a:lnTo>
                <a:lnTo>
                  <a:pt x="1800767" y="1660920"/>
                </a:lnTo>
                <a:lnTo>
                  <a:pt x="777725" y="1636558"/>
                </a:lnTo>
                <a:lnTo>
                  <a:pt x="778183" y="1634841"/>
                </a:lnTo>
                <a:lnTo>
                  <a:pt x="610706" y="1634841"/>
                </a:lnTo>
                <a:lnTo>
                  <a:pt x="570674" y="1633092"/>
                </a:lnTo>
                <a:close/>
              </a:path>
              <a:path w="3411852" h="2170497">
                <a:moveTo>
                  <a:pt x="557703" y="1777446"/>
                </a:moveTo>
                <a:lnTo>
                  <a:pt x="200083" y="1777446"/>
                </a:lnTo>
                <a:lnTo>
                  <a:pt x="556766" y="1787878"/>
                </a:lnTo>
                <a:lnTo>
                  <a:pt x="557703" y="1777446"/>
                </a:lnTo>
                <a:close/>
              </a:path>
              <a:path w="3411852" h="2170497">
                <a:moveTo>
                  <a:pt x="3405760" y="1659170"/>
                </a:moveTo>
                <a:lnTo>
                  <a:pt x="3248310" y="1659170"/>
                </a:lnTo>
                <a:lnTo>
                  <a:pt x="3279601" y="1746152"/>
                </a:lnTo>
                <a:lnTo>
                  <a:pt x="3366685" y="1760050"/>
                </a:lnTo>
                <a:lnTo>
                  <a:pt x="3411852" y="1692214"/>
                </a:lnTo>
                <a:lnTo>
                  <a:pt x="3405760" y="1659170"/>
                </a:lnTo>
                <a:close/>
              </a:path>
              <a:path w="3411852" h="2170497">
                <a:moveTo>
                  <a:pt x="3234875" y="732204"/>
                </a:moveTo>
                <a:lnTo>
                  <a:pt x="3070860" y="732204"/>
                </a:lnTo>
                <a:lnTo>
                  <a:pt x="3102184" y="881774"/>
                </a:lnTo>
                <a:lnTo>
                  <a:pt x="3119568" y="956543"/>
                </a:lnTo>
                <a:lnTo>
                  <a:pt x="3135230" y="1031344"/>
                </a:lnTo>
                <a:lnTo>
                  <a:pt x="3150893" y="1107863"/>
                </a:lnTo>
                <a:lnTo>
                  <a:pt x="3166555" y="1182632"/>
                </a:lnTo>
                <a:lnTo>
                  <a:pt x="3180462" y="1259150"/>
                </a:lnTo>
                <a:lnTo>
                  <a:pt x="3192647" y="1337418"/>
                </a:lnTo>
                <a:lnTo>
                  <a:pt x="3182217" y="1339167"/>
                </a:lnTo>
                <a:lnTo>
                  <a:pt x="3170032" y="1339167"/>
                </a:lnTo>
                <a:lnTo>
                  <a:pt x="3159601" y="1340916"/>
                </a:lnTo>
                <a:lnTo>
                  <a:pt x="3147416" y="1340916"/>
                </a:lnTo>
                <a:lnTo>
                  <a:pt x="3166555" y="1493953"/>
                </a:lnTo>
                <a:lnTo>
                  <a:pt x="3213541" y="1493953"/>
                </a:lnTo>
                <a:lnTo>
                  <a:pt x="3171754" y="1535711"/>
                </a:lnTo>
                <a:lnTo>
                  <a:pt x="3194402" y="1709610"/>
                </a:lnTo>
                <a:lnTo>
                  <a:pt x="3201356" y="1702645"/>
                </a:lnTo>
                <a:lnTo>
                  <a:pt x="3208309" y="1697429"/>
                </a:lnTo>
                <a:lnTo>
                  <a:pt x="3213541" y="1690497"/>
                </a:lnTo>
                <a:lnTo>
                  <a:pt x="3227448" y="1676567"/>
                </a:lnTo>
                <a:lnTo>
                  <a:pt x="3234402" y="1671351"/>
                </a:lnTo>
                <a:lnTo>
                  <a:pt x="3241356" y="1664386"/>
                </a:lnTo>
                <a:lnTo>
                  <a:pt x="3248310" y="1659170"/>
                </a:lnTo>
                <a:lnTo>
                  <a:pt x="3405760" y="1659170"/>
                </a:lnTo>
                <a:lnTo>
                  <a:pt x="3234875" y="732204"/>
                </a:lnTo>
                <a:close/>
              </a:path>
              <a:path w="3411852" h="2170497">
                <a:moveTo>
                  <a:pt x="1805966" y="1307873"/>
                </a:moveTo>
                <a:lnTo>
                  <a:pt x="1804244" y="1443513"/>
                </a:lnTo>
                <a:lnTo>
                  <a:pt x="2848146" y="1476556"/>
                </a:lnTo>
                <a:lnTo>
                  <a:pt x="2862086" y="1518314"/>
                </a:lnTo>
                <a:lnTo>
                  <a:pt x="2861859" y="1572221"/>
                </a:lnTo>
                <a:lnTo>
                  <a:pt x="2855100" y="1624377"/>
                </a:lnTo>
                <a:lnTo>
                  <a:pt x="2853377" y="1678316"/>
                </a:lnTo>
                <a:lnTo>
                  <a:pt x="2835961" y="1685249"/>
                </a:lnTo>
                <a:lnTo>
                  <a:pt x="3191229" y="1685249"/>
                </a:lnTo>
                <a:lnTo>
                  <a:pt x="3184888" y="1636558"/>
                </a:lnTo>
                <a:lnTo>
                  <a:pt x="3070860" y="1636558"/>
                </a:lnTo>
                <a:lnTo>
                  <a:pt x="3065628" y="1634841"/>
                </a:lnTo>
                <a:lnTo>
                  <a:pt x="3065628" y="1493953"/>
                </a:lnTo>
                <a:lnTo>
                  <a:pt x="3166555" y="1493953"/>
                </a:lnTo>
                <a:lnTo>
                  <a:pt x="3147630" y="1342633"/>
                </a:lnTo>
                <a:lnTo>
                  <a:pt x="3070860" y="1342633"/>
                </a:lnTo>
                <a:lnTo>
                  <a:pt x="3070860" y="1333951"/>
                </a:lnTo>
                <a:lnTo>
                  <a:pt x="2834238" y="1333951"/>
                </a:lnTo>
                <a:lnTo>
                  <a:pt x="2823808" y="1332202"/>
                </a:lnTo>
                <a:lnTo>
                  <a:pt x="2805473" y="1326986"/>
                </a:lnTo>
                <a:lnTo>
                  <a:pt x="2773345" y="1326986"/>
                </a:lnTo>
                <a:lnTo>
                  <a:pt x="1805966" y="1307873"/>
                </a:lnTo>
                <a:close/>
              </a:path>
              <a:path w="3411852" h="2170497">
                <a:moveTo>
                  <a:pt x="3171754" y="1535711"/>
                </a:moveTo>
                <a:lnTo>
                  <a:pt x="3070860" y="1636558"/>
                </a:lnTo>
                <a:lnTo>
                  <a:pt x="3184888" y="1636558"/>
                </a:lnTo>
                <a:lnTo>
                  <a:pt x="3171754" y="1535711"/>
                </a:lnTo>
                <a:close/>
              </a:path>
              <a:path w="3411852" h="2170497">
                <a:moveTo>
                  <a:pt x="771988" y="1523530"/>
                </a:moveTo>
                <a:lnTo>
                  <a:pt x="586336" y="1523530"/>
                </a:lnTo>
                <a:lnTo>
                  <a:pt x="610706" y="1634841"/>
                </a:lnTo>
                <a:lnTo>
                  <a:pt x="778183" y="1634841"/>
                </a:lnTo>
                <a:lnTo>
                  <a:pt x="784679" y="1610480"/>
                </a:lnTo>
                <a:lnTo>
                  <a:pt x="784679" y="1582652"/>
                </a:lnTo>
                <a:lnTo>
                  <a:pt x="779448" y="1553075"/>
                </a:lnTo>
                <a:lnTo>
                  <a:pt x="772494" y="1525247"/>
                </a:lnTo>
                <a:lnTo>
                  <a:pt x="771988" y="1523530"/>
                </a:lnTo>
                <a:close/>
              </a:path>
              <a:path w="3411852" h="2170497">
                <a:moveTo>
                  <a:pt x="664614" y="926966"/>
                </a:moveTo>
                <a:lnTo>
                  <a:pt x="436701" y="926966"/>
                </a:lnTo>
                <a:lnTo>
                  <a:pt x="454118" y="930465"/>
                </a:lnTo>
                <a:lnTo>
                  <a:pt x="471502" y="980905"/>
                </a:lnTo>
                <a:lnTo>
                  <a:pt x="487164" y="1033061"/>
                </a:lnTo>
                <a:lnTo>
                  <a:pt x="499349" y="1085251"/>
                </a:lnTo>
                <a:lnTo>
                  <a:pt x="511535" y="1139157"/>
                </a:lnTo>
                <a:lnTo>
                  <a:pt x="520210" y="1193063"/>
                </a:lnTo>
                <a:lnTo>
                  <a:pt x="530674" y="1247002"/>
                </a:lnTo>
                <a:lnTo>
                  <a:pt x="539349" y="1300908"/>
                </a:lnTo>
                <a:lnTo>
                  <a:pt x="549780" y="1354814"/>
                </a:lnTo>
                <a:lnTo>
                  <a:pt x="511535" y="1389607"/>
                </a:lnTo>
                <a:lnTo>
                  <a:pt x="490641" y="1407003"/>
                </a:lnTo>
                <a:lnTo>
                  <a:pt x="471502" y="1424400"/>
                </a:lnTo>
                <a:lnTo>
                  <a:pt x="450608" y="1441764"/>
                </a:lnTo>
                <a:lnTo>
                  <a:pt x="431469" y="1457443"/>
                </a:lnTo>
                <a:lnTo>
                  <a:pt x="389715" y="1492204"/>
                </a:lnTo>
                <a:lnTo>
                  <a:pt x="347960" y="1523530"/>
                </a:lnTo>
                <a:lnTo>
                  <a:pt x="328821" y="1540926"/>
                </a:lnTo>
                <a:lnTo>
                  <a:pt x="307956" y="1556574"/>
                </a:lnTo>
                <a:lnTo>
                  <a:pt x="288817" y="1572221"/>
                </a:lnTo>
                <a:lnTo>
                  <a:pt x="267937" y="1587868"/>
                </a:lnTo>
                <a:lnTo>
                  <a:pt x="229662" y="1619162"/>
                </a:lnTo>
                <a:lnTo>
                  <a:pt x="471957" y="1619162"/>
                </a:lnTo>
                <a:lnTo>
                  <a:pt x="487164" y="1601798"/>
                </a:lnTo>
                <a:lnTo>
                  <a:pt x="518488" y="1573970"/>
                </a:lnTo>
                <a:lnTo>
                  <a:pt x="534150" y="1561789"/>
                </a:lnTo>
                <a:lnTo>
                  <a:pt x="551535" y="1547859"/>
                </a:lnTo>
                <a:lnTo>
                  <a:pt x="586336" y="1523530"/>
                </a:lnTo>
                <a:lnTo>
                  <a:pt x="771988" y="1523530"/>
                </a:lnTo>
                <a:lnTo>
                  <a:pt x="763786" y="1495702"/>
                </a:lnTo>
                <a:lnTo>
                  <a:pt x="756832" y="1467874"/>
                </a:lnTo>
                <a:lnTo>
                  <a:pt x="755110" y="1440047"/>
                </a:lnTo>
                <a:lnTo>
                  <a:pt x="760309" y="1413936"/>
                </a:lnTo>
                <a:lnTo>
                  <a:pt x="1804619" y="1413936"/>
                </a:lnTo>
                <a:lnTo>
                  <a:pt x="1805966" y="1307873"/>
                </a:lnTo>
                <a:lnTo>
                  <a:pt x="729017" y="1276546"/>
                </a:lnTo>
                <a:lnTo>
                  <a:pt x="716832" y="1262649"/>
                </a:lnTo>
                <a:lnTo>
                  <a:pt x="706369" y="1220891"/>
                </a:lnTo>
                <a:lnTo>
                  <a:pt x="695938" y="1180915"/>
                </a:lnTo>
                <a:lnTo>
                  <a:pt x="687230" y="1139157"/>
                </a:lnTo>
                <a:lnTo>
                  <a:pt x="678554" y="1099148"/>
                </a:lnTo>
                <a:lnTo>
                  <a:pt x="661137" y="1015665"/>
                </a:lnTo>
                <a:lnTo>
                  <a:pt x="654183" y="973939"/>
                </a:lnTo>
                <a:lnTo>
                  <a:pt x="647230" y="930465"/>
                </a:lnTo>
                <a:lnTo>
                  <a:pt x="664614" y="926966"/>
                </a:lnTo>
                <a:close/>
              </a:path>
              <a:path w="3411852" h="2170497">
                <a:moveTo>
                  <a:pt x="1804619" y="1413936"/>
                </a:moveTo>
                <a:lnTo>
                  <a:pt x="760309" y="1413936"/>
                </a:lnTo>
                <a:lnTo>
                  <a:pt x="1804244" y="1443513"/>
                </a:lnTo>
                <a:lnTo>
                  <a:pt x="1804619" y="1413936"/>
                </a:lnTo>
                <a:close/>
              </a:path>
              <a:path w="3411852" h="2170497">
                <a:moveTo>
                  <a:pt x="3147416" y="1340916"/>
                </a:moveTo>
                <a:lnTo>
                  <a:pt x="3088244" y="1340916"/>
                </a:lnTo>
                <a:lnTo>
                  <a:pt x="3079568" y="1342633"/>
                </a:lnTo>
                <a:lnTo>
                  <a:pt x="3147630" y="1342633"/>
                </a:lnTo>
                <a:lnTo>
                  <a:pt x="3147416" y="1340916"/>
                </a:lnTo>
                <a:close/>
              </a:path>
              <a:path w="3411852" h="2170497">
                <a:moveTo>
                  <a:pt x="3171392" y="387839"/>
                </a:moveTo>
                <a:lnTo>
                  <a:pt x="318393" y="387839"/>
                </a:lnTo>
                <a:lnTo>
                  <a:pt x="325344" y="514797"/>
                </a:lnTo>
                <a:lnTo>
                  <a:pt x="330575" y="645222"/>
                </a:lnTo>
                <a:lnTo>
                  <a:pt x="330575" y="772180"/>
                </a:lnTo>
                <a:lnTo>
                  <a:pt x="332298" y="888707"/>
                </a:lnTo>
                <a:lnTo>
                  <a:pt x="341006" y="907853"/>
                </a:lnTo>
                <a:lnTo>
                  <a:pt x="351437" y="920033"/>
                </a:lnTo>
                <a:lnTo>
                  <a:pt x="367099" y="925249"/>
                </a:lnTo>
                <a:lnTo>
                  <a:pt x="382761" y="926966"/>
                </a:lnTo>
                <a:lnTo>
                  <a:pt x="664614" y="926966"/>
                </a:lnTo>
                <a:lnTo>
                  <a:pt x="2169606" y="965257"/>
                </a:lnTo>
                <a:lnTo>
                  <a:pt x="2213116" y="968724"/>
                </a:lnTo>
                <a:lnTo>
                  <a:pt x="2343579" y="973939"/>
                </a:lnTo>
                <a:lnTo>
                  <a:pt x="2387088" y="973939"/>
                </a:lnTo>
                <a:lnTo>
                  <a:pt x="2430598" y="975689"/>
                </a:lnTo>
                <a:lnTo>
                  <a:pt x="2517584" y="975689"/>
                </a:lnTo>
                <a:lnTo>
                  <a:pt x="2561061" y="977406"/>
                </a:lnTo>
                <a:lnTo>
                  <a:pt x="2604571" y="977406"/>
                </a:lnTo>
                <a:lnTo>
                  <a:pt x="2691557" y="980905"/>
                </a:lnTo>
                <a:lnTo>
                  <a:pt x="2822053" y="991336"/>
                </a:lnTo>
                <a:lnTo>
                  <a:pt x="2865563" y="996552"/>
                </a:lnTo>
                <a:lnTo>
                  <a:pt x="2865563" y="1321771"/>
                </a:lnTo>
                <a:lnTo>
                  <a:pt x="2855100" y="1330485"/>
                </a:lnTo>
                <a:lnTo>
                  <a:pt x="2844669" y="1333951"/>
                </a:lnTo>
                <a:lnTo>
                  <a:pt x="3070860" y="1333951"/>
                </a:lnTo>
                <a:lnTo>
                  <a:pt x="3070860" y="732204"/>
                </a:lnTo>
                <a:lnTo>
                  <a:pt x="3234875" y="732204"/>
                </a:lnTo>
                <a:lnTo>
                  <a:pt x="3171392" y="387839"/>
                </a:lnTo>
                <a:close/>
              </a:path>
              <a:path w="3411852" h="2170497">
                <a:moveTo>
                  <a:pt x="2799437" y="1325269"/>
                </a:moveTo>
                <a:lnTo>
                  <a:pt x="2787252" y="1325269"/>
                </a:lnTo>
                <a:lnTo>
                  <a:pt x="2773345" y="1326986"/>
                </a:lnTo>
                <a:lnTo>
                  <a:pt x="2805473" y="1326986"/>
                </a:lnTo>
                <a:lnTo>
                  <a:pt x="2799437" y="1325269"/>
                </a:lnTo>
                <a:close/>
              </a:path>
              <a:path w="3411852" h="2170497">
                <a:moveTo>
                  <a:pt x="231400" y="0"/>
                </a:moveTo>
                <a:lnTo>
                  <a:pt x="198344" y="12180"/>
                </a:lnTo>
                <a:lnTo>
                  <a:pt x="81772" y="1238287"/>
                </a:lnTo>
                <a:lnTo>
                  <a:pt x="255758" y="1243503"/>
                </a:lnTo>
                <a:lnTo>
                  <a:pt x="318393" y="387839"/>
                </a:lnTo>
                <a:lnTo>
                  <a:pt x="3171392" y="387839"/>
                </a:lnTo>
                <a:lnTo>
                  <a:pt x="3117846" y="97381"/>
                </a:lnTo>
                <a:lnTo>
                  <a:pt x="3117846" y="85200"/>
                </a:lnTo>
                <a:lnTo>
                  <a:pt x="3114369" y="74768"/>
                </a:lnTo>
                <a:lnTo>
                  <a:pt x="3109138" y="67836"/>
                </a:lnTo>
                <a:lnTo>
                  <a:pt x="3102184" y="62620"/>
                </a:lnTo>
                <a:lnTo>
                  <a:pt x="3095230" y="59121"/>
                </a:lnTo>
                <a:lnTo>
                  <a:pt x="3077814" y="55655"/>
                </a:lnTo>
                <a:lnTo>
                  <a:pt x="3070860" y="55655"/>
                </a:lnTo>
                <a:lnTo>
                  <a:pt x="2959503" y="52156"/>
                </a:lnTo>
                <a:lnTo>
                  <a:pt x="2902086" y="52156"/>
                </a:lnTo>
                <a:lnTo>
                  <a:pt x="2618478" y="43474"/>
                </a:lnTo>
                <a:lnTo>
                  <a:pt x="2561061" y="43474"/>
                </a:lnTo>
                <a:lnTo>
                  <a:pt x="2447982" y="40008"/>
                </a:lnTo>
                <a:lnTo>
                  <a:pt x="2159176" y="40008"/>
                </a:lnTo>
                <a:lnTo>
                  <a:pt x="231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569513" y="2982616"/>
            <a:ext cx="234882" cy="2019182"/>
          </a:xfrm>
          <a:custGeom>
            <a:avLst/>
            <a:gdLst/>
            <a:ahLst/>
            <a:cxnLst/>
            <a:rect l="l" t="t" r="r" b="b"/>
            <a:pathLst>
              <a:path w="234882" h="2019182">
                <a:moveTo>
                  <a:pt x="191386" y="0"/>
                </a:moveTo>
                <a:lnTo>
                  <a:pt x="0" y="1998310"/>
                </a:lnTo>
                <a:lnTo>
                  <a:pt x="3480" y="2007008"/>
                </a:lnTo>
                <a:lnTo>
                  <a:pt x="10440" y="2013963"/>
                </a:lnTo>
                <a:lnTo>
                  <a:pt x="19138" y="2017442"/>
                </a:lnTo>
                <a:lnTo>
                  <a:pt x="29579" y="2019182"/>
                </a:lnTo>
                <a:lnTo>
                  <a:pt x="69595" y="2019182"/>
                </a:lnTo>
                <a:lnTo>
                  <a:pt x="234882" y="3466"/>
                </a:lnTo>
                <a:lnTo>
                  <a:pt x="201826" y="3466"/>
                </a:lnTo>
                <a:lnTo>
                  <a:pt x="191386" y="0"/>
                </a:lnTo>
                <a:close/>
              </a:path>
            </a:pathLst>
          </a:custGeom>
          <a:solidFill>
            <a:srgbClr val="FFD7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887918" y="2982616"/>
            <a:ext cx="2489723" cy="890456"/>
          </a:xfrm>
          <a:custGeom>
            <a:avLst/>
            <a:gdLst/>
            <a:ahLst/>
            <a:cxnLst/>
            <a:rect l="l" t="t" r="r" b="b"/>
            <a:pathLst>
              <a:path w="2489723" h="890456">
                <a:moveTo>
                  <a:pt x="0" y="0"/>
                </a:moveTo>
                <a:lnTo>
                  <a:pt x="5199" y="833051"/>
                </a:lnTo>
                <a:lnTo>
                  <a:pt x="2484524" y="890456"/>
                </a:lnTo>
                <a:lnTo>
                  <a:pt x="2484524" y="869593"/>
                </a:lnTo>
                <a:lnTo>
                  <a:pt x="2486246" y="848698"/>
                </a:lnTo>
                <a:lnTo>
                  <a:pt x="2484524" y="829585"/>
                </a:lnTo>
                <a:lnTo>
                  <a:pt x="2477570" y="810439"/>
                </a:lnTo>
                <a:lnTo>
                  <a:pt x="2192208" y="805223"/>
                </a:lnTo>
                <a:lnTo>
                  <a:pt x="2174823" y="794792"/>
                </a:lnTo>
                <a:lnTo>
                  <a:pt x="2192208" y="766964"/>
                </a:lnTo>
                <a:lnTo>
                  <a:pt x="2230485" y="711309"/>
                </a:lnTo>
                <a:lnTo>
                  <a:pt x="2249624" y="685230"/>
                </a:lnTo>
                <a:lnTo>
                  <a:pt x="2268763" y="657402"/>
                </a:lnTo>
                <a:lnTo>
                  <a:pt x="2287902" y="631324"/>
                </a:lnTo>
                <a:lnTo>
                  <a:pt x="2308796" y="605213"/>
                </a:lnTo>
                <a:lnTo>
                  <a:pt x="2327935" y="579135"/>
                </a:lnTo>
                <a:lnTo>
                  <a:pt x="2348796" y="554773"/>
                </a:lnTo>
                <a:lnTo>
                  <a:pt x="2369690" y="528695"/>
                </a:lnTo>
                <a:lnTo>
                  <a:pt x="2388829" y="502617"/>
                </a:lnTo>
                <a:lnTo>
                  <a:pt x="2409690" y="476538"/>
                </a:lnTo>
                <a:lnTo>
                  <a:pt x="2430584" y="452177"/>
                </a:lnTo>
                <a:lnTo>
                  <a:pt x="2449722" y="426098"/>
                </a:lnTo>
                <a:lnTo>
                  <a:pt x="2470584" y="399987"/>
                </a:lnTo>
                <a:lnTo>
                  <a:pt x="2489723" y="373909"/>
                </a:lnTo>
                <a:lnTo>
                  <a:pt x="2489723" y="52156"/>
                </a:lnTo>
                <a:lnTo>
                  <a:pt x="0" y="0"/>
                </a:lnTo>
                <a:close/>
              </a:path>
            </a:pathLst>
          </a:custGeom>
          <a:solidFill>
            <a:srgbClr val="FFD7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398536" y="3034773"/>
            <a:ext cx="118310" cy="2029636"/>
          </a:xfrm>
          <a:custGeom>
            <a:avLst/>
            <a:gdLst/>
            <a:ahLst/>
            <a:cxnLst/>
            <a:rect l="l" t="t" r="r" b="b"/>
            <a:pathLst>
              <a:path w="118310" h="2029636">
                <a:moveTo>
                  <a:pt x="64370" y="0"/>
                </a:moveTo>
                <a:lnTo>
                  <a:pt x="52185" y="0"/>
                </a:lnTo>
                <a:lnTo>
                  <a:pt x="43476" y="1749"/>
                </a:lnTo>
                <a:lnTo>
                  <a:pt x="36523" y="10431"/>
                </a:lnTo>
                <a:lnTo>
                  <a:pt x="36232" y="43474"/>
                </a:lnTo>
                <a:lnTo>
                  <a:pt x="27847" y="544374"/>
                </a:lnTo>
                <a:lnTo>
                  <a:pt x="22615" y="1043525"/>
                </a:lnTo>
                <a:lnTo>
                  <a:pt x="15662" y="1535711"/>
                </a:lnTo>
                <a:lnTo>
                  <a:pt x="0" y="2029636"/>
                </a:lnTo>
                <a:lnTo>
                  <a:pt x="60893" y="2029636"/>
                </a:lnTo>
                <a:lnTo>
                  <a:pt x="67847" y="1763539"/>
                </a:lnTo>
                <a:lnTo>
                  <a:pt x="74801" y="1487020"/>
                </a:lnTo>
                <a:lnTo>
                  <a:pt x="80032" y="1206993"/>
                </a:lnTo>
                <a:lnTo>
                  <a:pt x="81754" y="925249"/>
                </a:lnTo>
                <a:lnTo>
                  <a:pt x="81754" y="893955"/>
                </a:lnTo>
                <a:lnTo>
                  <a:pt x="85264" y="860911"/>
                </a:lnTo>
                <a:lnTo>
                  <a:pt x="85264" y="833084"/>
                </a:lnTo>
                <a:lnTo>
                  <a:pt x="81754" y="808722"/>
                </a:lnTo>
                <a:lnTo>
                  <a:pt x="81754" y="760032"/>
                </a:lnTo>
                <a:lnTo>
                  <a:pt x="83509" y="709592"/>
                </a:lnTo>
                <a:lnTo>
                  <a:pt x="86986" y="660901"/>
                </a:lnTo>
                <a:lnTo>
                  <a:pt x="92217" y="613928"/>
                </a:lnTo>
                <a:lnTo>
                  <a:pt x="97417" y="43474"/>
                </a:lnTo>
                <a:lnTo>
                  <a:pt x="99171" y="31326"/>
                </a:lnTo>
                <a:lnTo>
                  <a:pt x="106125" y="22612"/>
                </a:lnTo>
                <a:lnTo>
                  <a:pt x="111356" y="13930"/>
                </a:lnTo>
                <a:lnTo>
                  <a:pt x="116914" y="6965"/>
                </a:lnTo>
                <a:lnTo>
                  <a:pt x="92217" y="6965"/>
                </a:lnTo>
                <a:lnTo>
                  <a:pt x="76555" y="3498"/>
                </a:lnTo>
                <a:lnTo>
                  <a:pt x="64370" y="0"/>
                </a:lnTo>
                <a:close/>
              </a:path>
              <a:path w="118310" h="2029636">
                <a:moveTo>
                  <a:pt x="118310" y="5215"/>
                </a:moveTo>
                <a:lnTo>
                  <a:pt x="106125" y="6965"/>
                </a:lnTo>
                <a:lnTo>
                  <a:pt x="116914" y="6965"/>
                </a:lnTo>
                <a:lnTo>
                  <a:pt x="118310" y="5215"/>
                </a:lnTo>
                <a:close/>
              </a:path>
            </a:pathLst>
          </a:custGeom>
          <a:solidFill>
            <a:srgbClr val="FFD7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936627" y="3052169"/>
            <a:ext cx="309700" cy="370443"/>
          </a:xfrm>
          <a:custGeom>
            <a:avLst/>
            <a:gdLst/>
            <a:ahLst/>
            <a:cxnLst/>
            <a:rect l="l" t="t" r="r" b="b"/>
            <a:pathLst>
              <a:path w="309700" h="370443">
                <a:moveTo>
                  <a:pt x="1722" y="0"/>
                </a:moveTo>
                <a:lnTo>
                  <a:pt x="0" y="370443"/>
                </a:lnTo>
                <a:lnTo>
                  <a:pt x="309700" y="1749"/>
                </a:lnTo>
                <a:lnTo>
                  <a:pt x="17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945335" y="3060884"/>
            <a:ext cx="843836" cy="695662"/>
          </a:xfrm>
          <a:custGeom>
            <a:avLst/>
            <a:gdLst/>
            <a:ahLst/>
            <a:cxnLst/>
            <a:rect l="l" t="t" r="r" b="b"/>
            <a:pathLst>
              <a:path w="843836" h="695662">
                <a:moveTo>
                  <a:pt x="843836" y="0"/>
                </a:moveTo>
                <a:lnTo>
                  <a:pt x="556752" y="0"/>
                </a:lnTo>
                <a:lnTo>
                  <a:pt x="523673" y="39976"/>
                </a:lnTo>
                <a:lnTo>
                  <a:pt x="488904" y="79984"/>
                </a:lnTo>
                <a:lnTo>
                  <a:pt x="455825" y="119993"/>
                </a:lnTo>
                <a:lnTo>
                  <a:pt x="422779" y="161718"/>
                </a:lnTo>
                <a:lnTo>
                  <a:pt x="387978" y="201727"/>
                </a:lnTo>
                <a:lnTo>
                  <a:pt x="354932" y="241735"/>
                </a:lnTo>
                <a:lnTo>
                  <a:pt x="320130" y="281744"/>
                </a:lnTo>
                <a:lnTo>
                  <a:pt x="219204" y="403486"/>
                </a:lnTo>
                <a:lnTo>
                  <a:pt x="184403" y="443462"/>
                </a:lnTo>
                <a:lnTo>
                  <a:pt x="151357" y="483471"/>
                </a:lnTo>
                <a:lnTo>
                  <a:pt x="116555" y="525229"/>
                </a:lnTo>
                <a:lnTo>
                  <a:pt x="12152" y="645222"/>
                </a:lnTo>
                <a:lnTo>
                  <a:pt x="5199" y="655653"/>
                </a:lnTo>
                <a:lnTo>
                  <a:pt x="0" y="666085"/>
                </a:lnTo>
                <a:lnTo>
                  <a:pt x="0" y="678265"/>
                </a:lnTo>
                <a:lnTo>
                  <a:pt x="8675" y="688697"/>
                </a:lnTo>
                <a:lnTo>
                  <a:pt x="241820" y="688697"/>
                </a:lnTo>
                <a:lnTo>
                  <a:pt x="269667" y="695662"/>
                </a:lnTo>
                <a:lnTo>
                  <a:pt x="302714" y="652187"/>
                </a:lnTo>
                <a:lnTo>
                  <a:pt x="337515" y="608712"/>
                </a:lnTo>
                <a:lnTo>
                  <a:pt x="372316" y="566954"/>
                </a:lnTo>
                <a:lnTo>
                  <a:pt x="441918" y="480004"/>
                </a:lnTo>
                <a:lnTo>
                  <a:pt x="624599" y="262598"/>
                </a:lnTo>
                <a:lnTo>
                  <a:pt x="662877" y="219123"/>
                </a:lnTo>
                <a:lnTo>
                  <a:pt x="699400" y="173899"/>
                </a:lnTo>
                <a:lnTo>
                  <a:pt x="772479" y="86949"/>
                </a:lnTo>
                <a:lnTo>
                  <a:pt x="807281" y="43474"/>
                </a:lnTo>
                <a:lnTo>
                  <a:pt x="8438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484671" y="3073032"/>
            <a:ext cx="850790" cy="699160"/>
          </a:xfrm>
          <a:custGeom>
            <a:avLst/>
            <a:gdLst/>
            <a:ahLst/>
            <a:cxnLst/>
            <a:rect l="l" t="t" r="r" b="b"/>
            <a:pathLst>
              <a:path w="850790" h="699160">
                <a:moveTo>
                  <a:pt x="563738" y="0"/>
                </a:moveTo>
                <a:lnTo>
                  <a:pt x="527182" y="45224"/>
                </a:lnTo>
                <a:lnTo>
                  <a:pt x="490659" y="88699"/>
                </a:lnTo>
                <a:lnTo>
                  <a:pt x="421057" y="175681"/>
                </a:lnTo>
                <a:lnTo>
                  <a:pt x="386256" y="217406"/>
                </a:lnTo>
                <a:lnTo>
                  <a:pt x="287084" y="342615"/>
                </a:lnTo>
                <a:lnTo>
                  <a:pt x="252283" y="384373"/>
                </a:lnTo>
                <a:lnTo>
                  <a:pt x="219237" y="426098"/>
                </a:lnTo>
                <a:lnTo>
                  <a:pt x="113111" y="553056"/>
                </a:lnTo>
                <a:lnTo>
                  <a:pt x="76555" y="594814"/>
                </a:lnTo>
                <a:lnTo>
                  <a:pt x="38277" y="640038"/>
                </a:lnTo>
                <a:lnTo>
                  <a:pt x="0" y="683513"/>
                </a:lnTo>
                <a:lnTo>
                  <a:pt x="12185" y="699160"/>
                </a:lnTo>
                <a:lnTo>
                  <a:pt x="292316" y="695694"/>
                </a:lnTo>
                <a:lnTo>
                  <a:pt x="850790" y="12180"/>
                </a:lnTo>
                <a:lnTo>
                  <a:pt x="5637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034469" y="3085213"/>
            <a:ext cx="854267" cy="681764"/>
          </a:xfrm>
          <a:custGeom>
            <a:avLst/>
            <a:gdLst/>
            <a:ahLst/>
            <a:cxnLst/>
            <a:rect l="l" t="t" r="r" b="b"/>
            <a:pathLst>
              <a:path w="854267" h="681764">
                <a:moveTo>
                  <a:pt x="535891" y="0"/>
                </a:moveTo>
                <a:lnTo>
                  <a:pt x="19138" y="638289"/>
                </a:lnTo>
                <a:lnTo>
                  <a:pt x="0" y="676548"/>
                </a:lnTo>
                <a:lnTo>
                  <a:pt x="306223" y="681764"/>
                </a:lnTo>
                <a:lnTo>
                  <a:pt x="365395" y="598281"/>
                </a:lnTo>
                <a:lnTo>
                  <a:pt x="394964" y="560021"/>
                </a:lnTo>
                <a:lnTo>
                  <a:pt x="426288" y="520013"/>
                </a:lnTo>
                <a:lnTo>
                  <a:pt x="457580" y="481754"/>
                </a:lnTo>
                <a:lnTo>
                  <a:pt x="520229" y="408702"/>
                </a:lnTo>
                <a:lnTo>
                  <a:pt x="551553" y="370443"/>
                </a:lnTo>
                <a:lnTo>
                  <a:pt x="582877" y="335650"/>
                </a:lnTo>
                <a:lnTo>
                  <a:pt x="614169" y="299140"/>
                </a:lnTo>
                <a:lnTo>
                  <a:pt x="647248" y="262630"/>
                </a:lnTo>
                <a:lnTo>
                  <a:pt x="678539" y="224371"/>
                </a:lnTo>
                <a:lnTo>
                  <a:pt x="709864" y="187829"/>
                </a:lnTo>
                <a:lnTo>
                  <a:pt x="742942" y="149570"/>
                </a:lnTo>
                <a:lnTo>
                  <a:pt x="774234" y="111311"/>
                </a:lnTo>
                <a:lnTo>
                  <a:pt x="805558" y="71302"/>
                </a:lnTo>
                <a:lnTo>
                  <a:pt x="854267" y="5215"/>
                </a:lnTo>
                <a:lnTo>
                  <a:pt x="5358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575592" y="3085213"/>
            <a:ext cx="789896" cy="693945"/>
          </a:xfrm>
          <a:custGeom>
            <a:avLst/>
            <a:gdLst/>
            <a:ahLst/>
            <a:cxnLst/>
            <a:rect l="l" t="t" r="r" b="b"/>
            <a:pathLst>
              <a:path w="789896" h="693945">
                <a:moveTo>
                  <a:pt x="535858" y="0"/>
                </a:moveTo>
                <a:lnTo>
                  <a:pt x="431455" y="125208"/>
                </a:lnTo>
                <a:lnTo>
                  <a:pt x="396686" y="168716"/>
                </a:lnTo>
                <a:lnTo>
                  <a:pt x="363607" y="210441"/>
                </a:lnTo>
                <a:lnTo>
                  <a:pt x="328806" y="253916"/>
                </a:lnTo>
                <a:lnTo>
                  <a:pt x="262714" y="337399"/>
                </a:lnTo>
                <a:lnTo>
                  <a:pt x="229635" y="380874"/>
                </a:lnTo>
                <a:lnTo>
                  <a:pt x="196588" y="422632"/>
                </a:lnTo>
                <a:lnTo>
                  <a:pt x="163542" y="466107"/>
                </a:lnTo>
                <a:lnTo>
                  <a:pt x="130463" y="507832"/>
                </a:lnTo>
                <a:lnTo>
                  <a:pt x="97417" y="551339"/>
                </a:lnTo>
                <a:lnTo>
                  <a:pt x="66092" y="593065"/>
                </a:lnTo>
                <a:lnTo>
                  <a:pt x="0" y="676548"/>
                </a:lnTo>
                <a:lnTo>
                  <a:pt x="3476" y="692195"/>
                </a:lnTo>
                <a:lnTo>
                  <a:pt x="280098" y="693945"/>
                </a:lnTo>
                <a:lnTo>
                  <a:pt x="309667" y="653936"/>
                </a:lnTo>
                <a:lnTo>
                  <a:pt x="339269" y="612211"/>
                </a:lnTo>
                <a:lnTo>
                  <a:pt x="370561" y="572202"/>
                </a:lnTo>
                <a:lnTo>
                  <a:pt x="401885" y="530444"/>
                </a:lnTo>
                <a:lnTo>
                  <a:pt x="433210" y="490468"/>
                </a:lnTo>
                <a:lnTo>
                  <a:pt x="466256" y="448710"/>
                </a:lnTo>
                <a:lnTo>
                  <a:pt x="497580" y="406985"/>
                </a:lnTo>
                <a:lnTo>
                  <a:pt x="530627" y="365227"/>
                </a:lnTo>
                <a:lnTo>
                  <a:pt x="563705" y="325218"/>
                </a:lnTo>
                <a:lnTo>
                  <a:pt x="596752" y="283493"/>
                </a:lnTo>
                <a:lnTo>
                  <a:pt x="628076" y="241735"/>
                </a:lnTo>
                <a:lnTo>
                  <a:pt x="661123" y="200010"/>
                </a:lnTo>
                <a:lnTo>
                  <a:pt x="694201" y="160001"/>
                </a:lnTo>
                <a:lnTo>
                  <a:pt x="725493" y="118276"/>
                </a:lnTo>
                <a:lnTo>
                  <a:pt x="758572" y="76518"/>
                </a:lnTo>
                <a:lnTo>
                  <a:pt x="789896" y="36542"/>
                </a:lnTo>
                <a:lnTo>
                  <a:pt x="774234" y="8714"/>
                </a:lnTo>
                <a:lnTo>
                  <a:pt x="535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8490753" y="3053919"/>
            <a:ext cx="50430" cy="1975704"/>
          </a:xfrm>
          <a:custGeom>
            <a:avLst/>
            <a:gdLst/>
            <a:ahLst/>
            <a:cxnLst/>
            <a:rect l="l" t="t" r="r" b="b"/>
            <a:pathLst>
              <a:path w="50430" h="1975704">
                <a:moveTo>
                  <a:pt x="50430" y="0"/>
                </a:moveTo>
                <a:lnTo>
                  <a:pt x="43476" y="6965"/>
                </a:lnTo>
                <a:lnTo>
                  <a:pt x="33046" y="13897"/>
                </a:lnTo>
                <a:lnTo>
                  <a:pt x="26092" y="19113"/>
                </a:lnTo>
                <a:lnTo>
                  <a:pt x="0" y="1973968"/>
                </a:lnTo>
                <a:lnTo>
                  <a:pt x="10430" y="1975704"/>
                </a:lnTo>
                <a:lnTo>
                  <a:pt x="19138" y="1968749"/>
                </a:lnTo>
                <a:lnTo>
                  <a:pt x="24338" y="1956574"/>
                </a:lnTo>
                <a:lnTo>
                  <a:pt x="33046" y="1947879"/>
                </a:lnTo>
                <a:lnTo>
                  <a:pt x="50430" y="0"/>
                </a:lnTo>
                <a:close/>
              </a:path>
            </a:pathLst>
          </a:custGeom>
          <a:solidFill>
            <a:srgbClr val="E4BE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588171" y="3113040"/>
            <a:ext cx="288969" cy="1521781"/>
          </a:xfrm>
          <a:custGeom>
            <a:avLst/>
            <a:gdLst/>
            <a:ahLst/>
            <a:cxnLst/>
            <a:rect l="l" t="t" r="r" b="b"/>
            <a:pathLst>
              <a:path w="288969" h="1521781">
                <a:moveTo>
                  <a:pt x="0" y="0"/>
                </a:moveTo>
                <a:lnTo>
                  <a:pt x="8708" y="86949"/>
                </a:lnTo>
                <a:lnTo>
                  <a:pt x="20893" y="179147"/>
                </a:lnTo>
                <a:lnTo>
                  <a:pt x="36555" y="271312"/>
                </a:lnTo>
                <a:lnTo>
                  <a:pt x="52185" y="368693"/>
                </a:lnTo>
                <a:lnTo>
                  <a:pt x="71324" y="466107"/>
                </a:lnTo>
                <a:lnTo>
                  <a:pt x="90463" y="565237"/>
                </a:lnTo>
                <a:lnTo>
                  <a:pt x="111356" y="664368"/>
                </a:lnTo>
                <a:lnTo>
                  <a:pt x="153111" y="866127"/>
                </a:lnTo>
                <a:lnTo>
                  <a:pt x="194736" y="1064388"/>
                </a:lnTo>
                <a:lnTo>
                  <a:pt x="215857" y="1160052"/>
                </a:lnTo>
                <a:lnTo>
                  <a:pt x="235029" y="1255684"/>
                </a:lnTo>
                <a:lnTo>
                  <a:pt x="252250" y="1347881"/>
                </a:lnTo>
                <a:lnTo>
                  <a:pt x="267848" y="1436580"/>
                </a:lnTo>
                <a:lnTo>
                  <a:pt x="281820" y="1521781"/>
                </a:lnTo>
                <a:lnTo>
                  <a:pt x="288969" y="1521781"/>
                </a:lnTo>
                <a:lnTo>
                  <a:pt x="264598" y="1370493"/>
                </a:lnTo>
                <a:lnTo>
                  <a:pt x="235029" y="1206993"/>
                </a:lnTo>
                <a:lnTo>
                  <a:pt x="201885" y="1038309"/>
                </a:lnTo>
                <a:lnTo>
                  <a:pt x="167019" y="866127"/>
                </a:lnTo>
                <a:lnTo>
                  <a:pt x="130495" y="692195"/>
                </a:lnTo>
                <a:lnTo>
                  <a:pt x="95694" y="520013"/>
                </a:lnTo>
                <a:lnTo>
                  <a:pt x="64370" y="353046"/>
                </a:lnTo>
                <a:lnTo>
                  <a:pt x="36555" y="194794"/>
                </a:lnTo>
                <a:lnTo>
                  <a:pt x="22615" y="97381"/>
                </a:lnTo>
                <a:lnTo>
                  <a:pt x="12185" y="48690"/>
                </a:lnTo>
                <a:lnTo>
                  <a:pt x="0" y="0"/>
                </a:lnTo>
                <a:close/>
              </a:path>
            </a:pathLst>
          </a:custGeom>
          <a:solidFill>
            <a:srgbClr val="E4BE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8577739" y="3344345"/>
            <a:ext cx="213940" cy="1048741"/>
          </a:xfrm>
          <a:custGeom>
            <a:avLst/>
            <a:gdLst/>
            <a:ahLst/>
            <a:cxnLst/>
            <a:rect l="l" t="t" r="r" b="b"/>
            <a:pathLst>
              <a:path w="213940" h="1048741">
                <a:moveTo>
                  <a:pt x="10430" y="0"/>
                </a:moveTo>
                <a:lnTo>
                  <a:pt x="0" y="0"/>
                </a:lnTo>
                <a:lnTo>
                  <a:pt x="0" y="81766"/>
                </a:lnTo>
                <a:lnTo>
                  <a:pt x="194769" y="1048741"/>
                </a:lnTo>
                <a:lnTo>
                  <a:pt x="205167" y="1048741"/>
                </a:lnTo>
                <a:lnTo>
                  <a:pt x="210366" y="1046991"/>
                </a:lnTo>
                <a:lnTo>
                  <a:pt x="213940" y="1043525"/>
                </a:lnTo>
                <a:lnTo>
                  <a:pt x="189570" y="907853"/>
                </a:lnTo>
                <a:lnTo>
                  <a:pt x="165297" y="777428"/>
                </a:lnTo>
                <a:lnTo>
                  <a:pt x="139171" y="648720"/>
                </a:lnTo>
                <a:lnTo>
                  <a:pt x="113079" y="521762"/>
                </a:lnTo>
                <a:lnTo>
                  <a:pt x="86986" y="393055"/>
                </a:lnTo>
                <a:lnTo>
                  <a:pt x="60893" y="266097"/>
                </a:lnTo>
                <a:lnTo>
                  <a:pt x="34801" y="133923"/>
                </a:lnTo>
                <a:lnTo>
                  <a:pt x="10430" y="0"/>
                </a:lnTo>
                <a:close/>
              </a:path>
            </a:pathLst>
          </a:custGeom>
          <a:solidFill>
            <a:srgbClr val="D7A4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025368" y="3869574"/>
            <a:ext cx="102648" cy="417416"/>
          </a:xfrm>
          <a:custGeom>
            <a:avLst/>
            <a:gdLst/>
            <a:ahLst/>
            <a:cxnLst/>
            <a:rect l="l" t="t" r="r" b="b"/>
            <a:pathLst>
              <a:path w="102648" h="417416">
                <a:moveTo>
                  <a:pt x="0" y="0"/>
                </a:moveTo>
                <a:lnTo>
                  <a:pt x="6953" y="45224"/>
                </a:lnTo>
                <a:lnTo>
                  <a:pt x="15662" y="90448"/>
                </a:lnTo>
                <a:lnTo>
                  <a:pt x="26092" y="135672"/>
                </a:lnTo>
                <a:lnTo>
                  <a:pt x="36523" y="182613"/>
                </a:lnTo>
                <a:lnTo>
                  <a:pt x="46953" y="227837"/>
                </a:lnTo>
                <a:lnTo>
                  <a:pt x="57416" y="274811"/>
                </a:lnTo>
                <a:lnTo>
                  <a:pt x="66092" y="320035"/>
                </a:lnTo>
                <a:lnTo>
                  <a:pt x="74801" y="366976"/>
                </a:lnTo>
                <a:lnTo>
                  <a:pt x="80032" y="380906"/>
                </a:lnTo>
                <a:lnTo>
                  <a:pt x="81754" y="394804"/>
                </a:lnTo>
                <a:lnTo>
                  <a:pt x="85231" y="406985"/>
                </a:lnTo>
                <a:lnTo>
                  <a:pt x="92217" y="417416"/>
                </a:lnTo>
                <a:lnTo>
                  <a:pt x="97417" y="413950"/>
                </a:lnTo>
                <a:lnTo>
                  <a:pt x="100893" y="408734"/>
                </a:lnTo>
                <a:lnTo>
                  <a:pt x="102648" y="401769"/>
                </a:lnTo>
                <a:lnTo>
                  <a:pt x="102648" y="394804"/>
                </a:lnTo>
                <a:lnTo>
                  <a:pt x="71324" y="243484"/>
                </a:lnTo>
                <a:lnTo>
                  <a:pt x="59139" y="194794"/>
                </a:lnTo>
                <a:lnTo>
                  <a:pt x="45231" y="144354"/>
                </a:lnTo>
                <a:lnTo>
                  <a:pt x="31291" y="95664"/>
                </a:lnTo>
                <a:lnTo>
                  <a:pt x="15662" y="46973"/>
                </a:lnTo>
                <a:lnTo>
                  <a:pt x="0" y="0"/>
                </a:lnTo>
                <a:close/>
              </a:path>
            </a:pathLst>
          </a:custGeom>
          <a:solidFill>
            <a:srgbClr val="D7A4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074077" y="3869574"/>
            <a:ext cx="106125" cy="361761"/>
          </a:xfrm>
          <a:custGeom>
            <a:avLst/>
            <a:gdLst/>
            <a:ahLst/>
            <a:cxnLst/>
            <a:rect l="l" t="t" r="r" b="b"/>
            <a:pathLst>
              <a:path w="106125" h="361761">
                <a:moveTo>
                  <a:pt x="13907" y="0"/>
                </a:moveTo>
                <a:lnTo>
                  <a:pt x="8708" y="0"/>
                </a:lnTo>
                <a:lnTo>
                  <a:pt x="0" y="8714"/>
                </a:lnTo>
                <a:lnTo>
                  <a:pt x="10430" y="52189"/>
                </a:lnTo>
                <a:lnTo>
                  <a:pt x="19138" y="97413"/>
                </a:lnTo>
                <a:lnTo>
                  <a:pt x="40000" y="184363"/>
                </a:lnTo>
                <a:lnTo>
                  <a:pt x="50463" y="229587"/>
                </a:lnTo>
                <a:lnTo>
                  <a:pt x="60893" y="273062"/>
                </a:lnTo>
                <a:lnTo>
                  <a:pt x="69602" y="318286"/>
                </a:lnTo>
                <a:lnTo>
                  <a:pt x="80032" y="361761"/>
                </a:lnTo>
                <a:lnTo>
                  <a:pt x="106125" y="349580"/>
                </a:lnTo>
                <a:lnTo>
                  <a:pt x="92217" y="290458"/>
                </a:lnTo>
                <a:lnTo>
                  <a:pt x="78278" y="227837"/>
                </a:lnTo>
                <a:lnTo>
                  <a:pt x="73079" y="194794"/>
                </a:lnTo>
                <a:lnTo>
                  <a:pt x="59139" y="132206"/>
                </a:lnTo>
                <a:lnTo>
                  <a:pt x="53940" y="100879"/>
                </a:lnTo>
                <a:lnTo>
                  <a:pt x="45231" y="76550"/>
                </a:lnTo>
                <a:lnTo>
                  <a:pt x="40000" y="50439"/>
                </a:lnTo>
                <a:lnTo>
                  <a:pt x="33046" y="26110"/>
                </a:lnTo>
                <a:lnTo>
                  <a:pt x="19138" y="3498"/>
                </a:lnTo>
                <a:lnTo>
                  <a:pt x="13907" y="0"/>
                </a:lnTo>
                <a:close/>
              </a:path>
            </a:pathLst>
          </a:custGeom>
          <a:solidFill>
            <a:srgbClr val="E4BE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59341" y="4264378"/>
            <a:ext cx="2207870" cy="107844"/>
          </a:xfrm>
          <a:custGeom>
            <a:avLst/>
            <a:gdLst/>
            <a:ahLst/>
            <a:cxnLst/>
            <a:rect l="l" t="t" r="r" b="b"/>
            <a:pathLst>
              <a:path w="2207870" h="107844">
                <a:moveTo>
                  <a:pt x="6953" y="0"/>
                </a:moveTo>
                <a:lnTo>
                  <a:pt x="0" y="10431"/>
                </a:lnTo>
                <a:lnTo>
                  <a:pt x="0" y="24361"/>
                </a:lnTo>
                <a:lnTo>
                  <a:pt x="6953" y="48690"/>
                </a:lnTo>
                <a:lnTo>
                  <a:pt x="74801" y="50439"/>
                </a:lnTo>
                <a:lnTo>
                  <a:pt x="142648" y="53906"/>
                </a:lnTo>
                <a:lnTo>
                  <a:pt x="210496" y="55655"/>
                </a:lnTo>
                <a:lnTo>
                  <a:pt x="278376" y="59121"/>
                </a:lnTo>
                <a:lnTo>
                  <a:pt x="615891" y="67836"/>
                </a:lnTo>
                <a:lnTo>
                  <a:pt x="683738" y="71302"/>
                </a:lnTo>
                <a:lnTo>
                  <a:pt x="1019531" y="80017"/>
                </a:lnTo>
                <a:lnTo>
                  <a:pt x="1087411" y="80017"/>
                </a:lnTo>
                <a:lnTo>
                  <a:pt x="2164360" y="107844"/>
                </a:lnTo>
                <a:lnTo>
                  <a:pt x="2207870" y="97413"/>
                </a:lnTo>
                <a:lnTo>
                  <a:pt x="2206147" y="59121"/>
                </a:lnTo>
                <a:lnTo>
                  <a:pt x="2138267" y="57404"/>
                </a:lnTo>
                <a:lnTo>
                  <a:pt x="2070420" y="53906"/>
                </a:lnTo>
                <a:lnTo>
                  <a:pt x="1865123" y="48690"/>
                </a:lnTo>
                <a:lnTo>
                  <a:pt x="1795521" y="45224"/>
                </a:lnTo>
                <a:lnTo>
                  <a:pt x="1452774" y="36542"/>
                </a:lnTo>
                <a:lnTo>
                  <a:pt x="1384926" y="33043"/>
                </a:lnTo>
                <a:lnTo>
                  <a:pt x="281852" y="5215"/>
                </a:lnTo>
                <a:lnTo>
                  <a:pt x="214005" y="5215"/>
                </a:lnTo>
                <a:lnTo>
                  <a:pt x="6953" y="0"/>
                </a:lnTo>
                <a:close/>
              </a:path>
            </a:pathLst>
          </a:custGeom>
          <a:solidFill>
            <a:srgbClr val="FFD7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572508" y="4326999"/>
            <a:ext cx="144403" cy="48690"/>
          </a:xfrm>
          <a:custGeom>
            <a:avLst/>
            <a:gdLst/>
            <a:ahLst/>
            <a:cxnLst/>
            <a:rect l="l" t="t" r="r" b="b"/>
            <a:pathLst>
              <a:path w="144403" h="48690">
                <a:moveTo>
                  <a:pt x="40032" y="0"/>
                </a:moveTo>
                <a:lnTo>
                  <a:pt x="24370" y="0"/>
                </a:lnTo>
                <a:lnTo>
                  <a:pt x="10463" y="1749"/>
                </a:lnTo>
                <a:lnTo>
                  <a:pt x="5231" y="10431"/>
                </a:lnTo>
                <a:lnTo>
                  <a:pt x="5231" y="33043"/>
                </a:lnTo>
                <a:lnTo>
                  <a:pt x="0" y="45224"/>
                </a:lnTo>
                <a:lnTo>
                  <a:pt x="13939" y="46941"/>
                </a:lnTo>
                <a:lnTo>
                  <a:pt x="31324" y="48690"/>
                </a:lnTo>
                <a:lnTo>
                  <a:pt x="139204" y="48690"/>
                </a:lnTo>
                <a:lnTo>
                  <a:pt x="144403" y="38259"/>
                </a:lnTo>
                <a:lnTo>
                  <a:pt x="140926" y="29544"/>
                </a:lnTo>
                <a:lnTo>
                  <a:pt x="133972" y="20862"/>
                </a:lnTo>
                <a:lnTo>
                  <a:pt x="133972" y="10431"/>
                </a:lnTo>
                <a:lnTo>
                  <a:pt x="102648" y="10431"/>
                </a:lnTo>
                <a:lnTo>
                  <a:pt x="86986" y="6965"/>
                </a:lnTo>
                <a:lnTo>
                  <a:pt x="71356" y="5215"/>
                </a:lnTo>
                <a:lnTo>
                  <a:pt x="55694" y="1749"/>
                </a:lnTo>
                <a:lnTo>
                  <a:pt x="40032" y="0"/>
                </a:lnTo>
                <a:close/>
              </a:path>
              <a:path w="144403" h="48690">
                <a:moveTo>
                  <a:pt x="133972" y="8682"/>
                </a:moveTo>
                <a:lnTo>
                  <a:pt x="118310" y="10431"/>
                </a:lnTo>
                <a:lnTo>
                  <a:pt x="133972" y="10431"/>
                </a:lnTo>
                <a:lnTo>
                  <a:pt x="133972" y="8682"/>
                </a:lnTo>
                <a:close/>
              </a:path>
            </a:pathLst>
          </a:custGeom>
          <a:solidFill>
            <a:srgbClr val="FFD7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969673" y="4339180"/>
            <a:ext cx="167051" cy="135640"/>
          </a:xfrm>
          <a:custGeom>
            <a:avLst/>
            <a:gdLst/>
            <a:ahLst/>
            <a:cxnLst/>
            <a:rect l="l" t="t" r="r" b="b"/>
            <a:pathLst>
              <a:path w="167051" h="135640">
                <a:moveTo>
                  <a:pt x="146158" y="0"/>
                </a:moveTo>
                <a:lnTo>
                  <a:pt x="139204" y="0"/>
                </a:lnTo>
                <a:lnTo>
                  <a:pt x="130495" y="1716"/>
                </a:lnTo>
                <a:lnTo>
                  <a:pt x="114833" y="1716"/>
                </a:lnTo>
                <a:lnTo>
                  <a:pt x="0" y="102596"/>
                </a:lnTo>
                <a:lnTo>
                  <a:pt x="34801" y="135640"/>
                </a:lnTo>
                <a:lnTo>
                  <a:pt x="109634" y="71302"/>
                </a:lnTo>
                <a:lnTo>
                  <a:pt x="127019" y="60871"/>
                </a:lnTo>
                <a:lnTo>
                  <a:pt x="163542" y="39976"/>
                </a:lnTo>
                <a:lnTo>
                  <a:pt x="167051" y="29544"/>
                </a:lnTo>
                <a:lnTo>
                  <a:pt x="167051" y="17364"/>
                </a:lnTo>
                <a:lnTo>
                  <a:pt x="163542" y="8682"/>
                </a:lnTo>
                <a:lnTo>
                  <a:pt x="160065" y="3466"/>
                </a:lnTo>
                <a:lnTo>
                  <a:pt x="146158" y="0"/>
                </a:lnTo>
                <a:close/>
              </a:path>
            </a:pathLst>
          </a:custGeom>
          <a:solidFill>
            <a:srgbClr val="E4BE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180202" y="4358293"/>
            <a:ext cx="59171" cy="200010"/>
          </a:xfrm>
          <a:custGeom>
            <a:avLst/>
            <a:gdLst/>
            <a:ahLst/>
            <a:cxnLst/>
            <a:rect l="l" t="t" r="r" b="b"/>
            <a:pathLst>
              <a:path w="59171" h="200010">
                <a:moveTo>
                  <a:pt x="10430" y="0"/>
                </a:moveTo>
                <a:lnTo>
                  <a:pt x="0" y="8714"/>
                </a:lnTo>
                <a:lnTo>
                  <a:pt x="43509" y="200010"/>
                </a:lnTo>
                <a:lnTo>
                  <a:pt x="59171" y="160001"/>
                </a:lnTo>
                <a:lnTo>
                  <a:pt x="57416" y="113060"/>
                </a:lnTo>
                <a:lnTo>
                  <a:pt x="48708" y="66086"/>
                </a:lnTo>
                <a:lnTo>
                  <a:pt x="38277" y="20862"/>
                </a:lnTo>
                <a:lnTo>
                  <a:pt x="10430" y="0"/>
                </a:lnTo>
                <a:close/>
              </a:path>
            </a:pathLst>
          </a:custGeom>
          <a:solidFill>
            <a:srgbClr val="E4BE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6117586" y="4410483"/>
            <a:ext cx="69569" cy="166966"/>
          </a:xfrm>
          <a:custGeom>
            <a:avLst/>
            <a:gdLst/>
            <a:ahLst/>
            <a:cxnLst/>
            <a:rect l="l" t="t" r="r" b="b"/>
            <a:pathLst>
              <a:path w="69569" h="166966">
                <a:moveTo>
                  <a:pt x="43476" y="0"/>
                </a:moveTo>
                <a:lnTo>
                  <a:pt x="0" y="24329"/>
                </a:lnTo>
                <a:lnTo>
                  <a:pt x="33046" y="165217"/>
                </a:lnTo>
                <a:lnTo>
                  <a:pt x="38277" y="165217"/>
                </a:lnTo>
                <a:lnTo>
                  <a:pt x="48708" y="166966"/>
                </a:lnTo>
                <a:lnTo>
                  <a:pt x="69569" y="166966"/>
                </a:lnTo>
                <a:lnTo>
                  <a:pt x="43476" y="0"/>
                </a:lnTo>
                <a:close/>
              </a:path>
            </a:pathLst>
          </a:custGeom>
          <a:solidFill>
            <a:srgbClr val="D7A4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706481" y="4436561"/>
            <a:ext cx="93972" cy="113060"/>
          </a:xfrm>
          <a:custGeom>
            <a:avLst/>
            <a:gdLst/>
            <a:ahLst/>
            <a:cxnLst/>
            <a:rect l="l" t="t" r="r" b="b"/>
            <a:pathLst>
              <a:path w="93972" h="113060">
                <a:moveTo>
                  <a:pt x="87148" y="0"/>
                </a:moveTo>
                <a:lnTo>
                  <a:pt x="74801" y="10431"/>
                </a:lnTo>
                <a:lnTo>
                  <a:pt x="64403" y="22612"/>
                </a:lnTo>
                <a:lnTo>
                  <a:pt x="52055" y="34792"/>
                </a:lnTo>
                <a:lnTo>
                  <a:pt x="41754" y="46973"/>
                </a:lnTo>
                <a:lnTo>
                  <a:pt x="29569" y="59121"/>
                </a:lnTo>
                <a:lnTo>
                  <a:pt x="19138" y="71302"/>
                </a:lnTo>
                <a:lnTo>
                  <a:pt x="8708" y="85232"/>
                </a:lnTo>
                <a:lnTo>
                  <a:pt x="0" y="97381"/>
                </a:lnTo>
                <a:lnTo>
                  <a:pt x="6953" y="102629"/>
                </a:lnTo>
                <a:lnTo>
                  <a:pt x="12185" y="107844"/>
                </a:lnTo>
                <a:lnTo>
                  <a:pt x="19138" y="113060"/>
                </a:lnTo>
                <a:lnTo>
                  <a:pt x="26092" y="113060"/>
                </a:lnTo>
                <a:lnTo>
                  <a:pt x="38277" y="99130"/>
                </a:lnTo>
                <a:lnTo>
                  <a:pt x="52055" y="85232"/>
                </a:lnTo>
                <a:lnTo>
                  <a:pt x="66027" y="71302"/>
                </a:lnTo>
                <a:lnTo>
                  <a:pt x="78375" y="59121"/>
                </a:lnTo>
                <a:lnTo>
                  <a:pt x="88773" y="45224"/>
                </a:lnTo>
                <a:lnTo>
                  <a:pt x="93972" y="31294"/>
                </a:lnTo>
                <a:lnTo>
                  <a:pt x="93972" y="15647"/>
                </a:lnTo>
                <a:lnTo>
                  <a:pt x="87148" y="0"/>
                </a:lnTo>
                <a:close/>
              </a:path>
            </a:pathLst>
          </a:custGeom>
          <a:solidFill>
            <a:srgbClr val="E4BE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813095" y="4464389"/>
            <a:ext cx="156578" cy="111311"/>
          </a:xfrm>
          <a:custGeom>
            <a:avLst/>
            <a:gdLst/>
            <a:ahLst/>
            <a:cxnLst/>
            <a:rect l="l" t="t" r="r" b="b"/>
            <a:pathLst>
              <a:path w="156578" h="111311">
                <a:moveTo>
                  <a:pt x="135717" y="0"/>
                </a:moveTo>
                <a:lnTo>
                  <a:pt x="123532" y="1749"/>
                </a:lnTo>
                <a:lnTo>
                  <a:pt x="88731" y="26078"/>
                </a:lnTo>
                <a:lnTo>
                  <a:pt x="73069" y="38259"/>
                </a:lnTo>
                <a:lnTo>
                  <a:pt x="55684" y="50439"/>
                </a:lnTo>
                <a:lnTo>
                  <a:pt x="40022" y="62620"/>
                </a:lnTo>
                <a:lnTo>
                  <a:pt x="26082" y="76518"/>
                </a:lnTo>
                <a:lnTo>
                  <a:pt x="12178" y="88699"/>
                </a:lnTo>
                <a:lnTo>
                  <a:pt x="0" y="102596"/>
                </a:lnTo>
                <a:lnTo>
                  <a:pt x="26082" y="111311"/>
                </a:lnTo>
                <a:lnTo>
                  <a:pt x="50453" y="111311"/>
                </a:lnTo>
                <a:lnTo>
                  <a:pt x="71347" y="104346"/>
                </a:lnTo>
                <a:lnTo>
                  <a:pt x="90486" y="92165"/>
                </a:lnTo>
                <a:lnTo>
                  <a:pt x="107870" y="78267"/>
                </a:lnTo>
                <a:lnTo>
                  <a:pt x="123532" y="60871"/>
                </a:lnTo>
                <a:lnTo>
                  <a:pt x="156578" y="27827"/>
                </a:lnTo>
                <a:lnTo>
                  <a:pt x="142671" y="6965"/>
                </a:lnTo>
                <a:lnTo>
                  <a:pt x="135717" y="0"/>
                </a:lnTo>
                <a:close/>
              </a:path>
            </a:pathLst>
          </a:custGeom>
          <a:solidFill>
            <a:srgbClr val="E4BE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798829" y="4540907"/>
            <a:ext cx="31194" cy="80017"/>
          </a:xfrm>
          <a:custGeom>
            <a:avLst/>
            <a:gdLst/>
            <a:ahLst/>
            <a:cxnLst/>
            <a:rect l="l" t="t" r="r" b="b"/>
            <a:pathLst>
              <a:path w="31194" h="80017">
                <a:moveTo>
                  <a:pt x="20796" y="0"/>
                </a:moveTo>
                <a:lnTo>
                  <a:pt x="13647" y="0"/>
                </a:lnTo>
                <a:lnTo>
                  <a:pt x="8448" y="3498"/>
                </a:lnTo>
                <a:lnTo>
                  <a:pt x="3249" y="10431"/>
                </a:lnTo>
                <a:lnTo>
                  <a:pt x="0" y="17396"/>
                </a:lnTo>
                <a:lnTo>
                  <a:pt x="1624" y="34792"/>
                </a:lnTo>
                <a:lnTo>
                  <a:pt x="6823" y="55655"/>
                </a:lnTo>
                <a:lnTo>
                  <a:pt x="15597" y="73051"/>
                </a:lnTo>
                <a:lnTo>
                  <a:pt x="31194" y="80017"/>
                </a:lnTo>
                <a:lnTo>
                  <a:pt x="31194" y="59154"/>
                </a:lnTo>
                <a:lnTo>
                  <a:pt x="24370" y="19145"/>
                </a:lnTo>
                <a:lnTo>
                  <a:pt x="20796" y="0"/>
                </a:lnTo>
                <a:close/>
              </a:path>
            </a:pathLst>
          </a:custGeom>
          <a:solidFill>
            <a:srgbClr val="D7A4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570786" y="4558303"/>
            <a:ext cx="128741" cy="154785"/>
          </a:xfrm>
          <a:custGeom>
            <a:avLst/>
            <a:gdLst/>
            <a:ahLst/>
            <a:cxnLst/>
            <a:rect l="l" t="t" r="r" b="b"/>
            <a:pathLst>
              <a:path w="128741" h="154785">
                <a:moveTo>
                  <a:pt x="109602" y="0"/>
                </a:moveTo>
                <a:lnTo>
                  <a:pt x="97417" y="0"/>
                </a:lnTo>
                <a:lnTo>
                  <a:pt x="5199" y="100879"/>
                </a:lnTo>
                <a:lnTo>
                  <a:pt x="0" y="154785"/>
                </a:lnTo>
                <a:lnTo>
                  <a:pt x="128741" y="20862"/>
                </a:lnTo>
                <a:lnTo>
                  <a:pt x="121787" y="12180"/>
                </a:lnTo>
                <a:lnTo>
                  <a:pt x="116555" y="5215"/>
                </a:lnTo>
                <a:lnTo>
                  <a:pt x="109602" y="0"/>
                </a:lnTo>
                <a:close/>
              </a:path>
            </a:pathLst>
          </a:custGeom>
          <a:solidFill>
            <a:srgbClr val="E4BE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5717403" y="4610492"/>
            <a:ext cx="2642854" cy="135640"/>
          </a:xfrm>
          <a:custGeom>
            <a:avLst/>
            <a:gdLst/>
            <a:ahLst/>
            <a:cxnLst/>
            <a:rect l="l" t="t" r="r" b="b"/>
            <a:pathLst>
              <a:path w="2642854" h="135640">
                <a:moveTo>
                  <a:pt x="2217971" y="62588"/>
                </a:moveTo>
                <a:lnTo>
                  <a:pt x="69595" y="62588"/>
                </a:lnTo>
                <a:lnTo>
                  <a:pt x="78294" y="66086"/>
                </a:lnTo>
                <a:lnTo>
                  <a:pt x="2312292" y="135640"/>
                </a:lnTo>
                <a:lnTo>
                  <a:pt x="2637622" y="135640"/>
                </a:lnTo>
                <a:lnTo>
                  <a:pt x="2642854" y="74768"/>
                </a:lnTo>
                <a:lnTo>
                  <a:pt x="2217971" y="62588"/>
                </a:lnTo>
                <a:close/>
              </a:path>
              <a:path w="2642854" h="135640">
                <a:moveTo>
                  <a:pt x="34797" y="0"/>
                </a:moveTo>
                <a:lnTo>
                  <a:pt x="10440" y="3466"/>
                </a:lnTo>
                <a:lnTo>
                  <a:pt x="5218" y="22612"/>
                </a:lnTo>
                <a:lnTo>
                  <a:pt x="3480" y="46941"/>
                </a:lnTo>
                <a:lnTo>
                  <a:pt x="0" y="66086"/>
                </a:lnTo>
                <a:lnTo>
                  <a:pt x="10440" y="67803"/>
                </a:lnTo>
                <a:lnTo>
                  <a:pt x="20877" y="67803"/>
                </a:lnTo>
                <a:lnTo>
                  <a:pt x="52195" y="62588"/>
                </a:lnTo>
                <a:lnTo>
                  <a:pt x="2217971" y="62588"/>
                </a:lnTo>
                <a:lnTo>
                  <a:pt x="34797" y="0"/>
                </a:lnTo>
                <a:close/>
              </a:path>
            </a:pathLst>
          </a:custGeom>
          <a:solidFill>
            <a:srgbClr val="FFD7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771365" y="2535198"/>
            <a:ext cx="2746119" cy="1475241"/>
          </a:xfrm>
          <a:custGeom>
            <a:avLst/>
            <a:gdLst/>
            <a:ahLst/>
            <a:cxnLst/>
            <a:rect l="l" t="t" r="r" b="b"/>
            <a:pathLst>
              <a:path w="2746119" h="1475241">
                <a:moveTo>
                  <a:pt x="0" y="1475241"/>
                </a:moveTo>
                <a:lnTo>
                  <a:pt x="2746119" y="1475241"/>
                </a:lnTo>
                <a:lnTo>
                  <a:pt x="2746119" y="0"/>
                </a:lnTo>
                <a:lnTo>
                  <a:pt x="0" y="0"/>
                </a:lnTo>
                <a:lnTo>
                  <a:pt x="0" y="14752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789642" y="2552831"/>
            <a:ext cx="2704980" cy="1439960"/>
          </a:xfrm>
          <a:custGeom>
            <a:avLst/>
            <a:gdLst/>
            <a:ahLst/>
            <a:cxnLst/>
            <a:rect l="l" t="t" r="r" b="b"/>
            <a:pathLst>
              <a:path w="2704980" h="1439960">
                <a:moveTo>
                  <a:pt x="0" y="1439960"/>
                </a:moveTo>
                <a:lnTo>
                  <a:pt x="2704980" y="1439960"/>
                </a:lnTo>
                <a:lnTo>
                  <a:pt x="2704980" y="0"/>
                </a:lnTo>
                <a:lnTo>
                  <a:pt x="0" y="0"/>
                </a:lnTo>
                <a:lnTo>
                  <a:pt x="0" y="143996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853610" y="2598727"/>
            <a:ext cx="2503959" cy="465844"/>
          </a:xfrm>
          <a:custGeom>
            <a:avLst/>
            <a:gdLst/>
            <a:ahLst/>
            <a:cxnLst/>
            <a:rect l="l" t="t" r="r" b="b"/>
            <a:pathLst>
              <a:path w="2503959" h="465844">
                <a:moveTo>
                  <a:pt x="2503959" y="462338"/>
                </a:moveTo>
                <a:lnTo>
                  <a:pt x="73109" y="462338"/>
                </a:lnTo>
                <a:lnTo>
                  <a:pt x="82244" y="465844"/>
                </a:lnTo>
                <a:lnTo>
                  <a:pt x="2494779" y="465844"/>
                </a:lnTo>
                <a:lnTo>
                  <a:pt x="2503959" y="462338"/>
                </a:lnTo>
                <a:close/>
              </a:path>
              <a:path w="2503959" h="465844">
                <a:moveTo>
                  <a:pt x="2513082" y="3506"/>
                </a:moveTo>
                <a:lnTo>
                  <a:pt x="63969" y="3506"/>
                </a:lnTo>
                <a:lnTo>
                  <a:pt x="36554" y="14112"/>
                </a:lnTo>
                <a:lnTo>
                  <a:pt x="31987" y="17618"/>
                </a:lnTo>
                <a:lnTo>
                  <a:pt x="22847" y="21168"/>
                </a:lnTo>
                <a:lnTo>
                  <a:pt x="18280" y="28225"/>
                </a:lnTo>
                <a:lnTo>
                  <a:pt x="13707" y="31775"/>
                </a:lnTo>
                <a:lnTo>
                  <a:pt x="9140" y="38831"/>
                </a:lnTo>
                <a:lnTo>
                  <a:pt x="4567" y="42337"/>
                </a:lnTo>
                <a:lnTo>
                  <a:pt x="4567" y="49393"/>
                </a:lnTo>
                <a:lnTo>
                  <a:pt x="0" y="56450"/>
                </a:lnTo>
                <a:lnTo>
                  <a:pt x="0" y="409394"/>
                </a:lnTo>
                <a:lnTo>
                  <a:pt x="4567" y="416451"/>
                </a:lnTo>
                <a:lnTo>
                  <a:pt x="4567" y="419957"/>
                </a:lnTo>
                <a:lnTo>
                  <a:pt x="13707" y="434113"/>
                </a:lnTo>
                <a:lnTo>
                  <a:pt x="18280" y="437619"/>
                </a:lnTo>
                <a:lnTo>
                  <a:pt x="22847" y="444676"/>
                </a:lnTo>
                <a:lnTo>
                  <a:pt x="31987" y="448226"/>
                </a:lnTo>
                <a:lnTo>
                  <a:pt x="36554" y="451732"/>
                </a:lnTo>
                <a:lnTo>
                  <a:pt x="63969" y="462338"/>
                </a:lnTo>
                <a:lnTo>
                  <a:pt x="2513082" y="462338"/>
                </a:lnTo>
                <a:lnTo>
                  <a:pt x="2549631" y="448226"/>
                </a:lnTo>
                <a:lnTo>
                  <a:pt x="2554221" y="444676"/>
                </a:lnTo>
                <a:lnTo>
                  <a:pt x="2558755" y="437619"/>
                </a:lnTo>
                <a:lnTo>
                  <a:pt x="2563345" y="434113"/>
                </a:lnTo>
                <a:lnTo>
                  <a:pt x="2572468" y="427057"/>
                </a:lnTo>
                <a:lnTo>
                  <a:pt x="2572468" y="419957"/>
                </a:lnTo>
                <a:lnTo>
                  <a:pt x="2577058" y="416451"/>
                </a:lnTo>
                <a:lnTo>
                  <a:pt x="2577058" y="409394"/>
                </a:lnTo>
                <a:lnTo>
                  <a:pt x="2581591" y="402338"/>
                </a:lnTo>
                <a:lnTo>
                  <a:pt x="2581591" y="67056"/>
                </a:lnTo>
                <a:lnTo>
                  <a:pt x="2577058" y="56450"/>
                </a:lnTo>
                <a:lnTo>
                  <a:pt x="2577058" y="49393"/>
                </a:lnTo>
                <a:lnTo>
                  <a:pt x="2572468" y="42337"/>
                </a:lnTo>
                <a:lnTo>
                  <a:pt x="2572468" y="38831"/>
                </a:lnTo>
                <a:lnTo>
                  <a:pt x="2558755" y="28225"/>
                </a:lnTo>
                <a:lnTo>
                  <a:pt x="2554221" y="21168"/>
                </a:lnTo>
                <a:lnTo>
                  <a:pt x="2549631" y="17618"/>
                </a:lnTo>
                <a:lnTo>
                  <a:pt x="2513082" y="3506"/>
                </a:lnTo>
                <a:close/>
              </a:path>
              <a:path w="2503959" h="465844">
                <a:moveTo>
                  <a:pt x="2494779" y="0"/>
                </a:moveTo>
                <a:lnTo>
                  <a:pt x="82244" y="0"/>
                </a:lnTo>
                <a:lnTo>
                  <a:pt x="73109" y="3506"/>
                </a:lnTo>
                <a:lnTo>
                  <a:pt x="2503959" y="3506"/>
                </a:lnTo>
                <a:lnTo>
                  <a:pt x="2494779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676736" y="3717509"/>
            <a:ext cx="146196" cy="144701"/>
          </a:xfrm>
          <a:custGeom>
            <a:avLst/>
            <a:gdLst/>
            <a:ahLst/>
            <a:cxnLst/>
            <a:rect l="l" t="t" r="r" b="b"/>
            <a:pathLst>
              <a:path w="146196" h="144701">
                <a:moveTo>
                  <a:pt x="95934" y="141169"/>
                </a:moveTo>
                <a:lnTo>
                  <a:pt x="50262" y="141169"/>
                </a:lnTo>
                <a:lnTo>
                  <a:pt x="54852" y="144701"/>
                </a:lnTo>
                <a:lnTo>
                  <a:pt x="86811" y="144701"/>
                </a:lnTo>
                <a:lnTo>
                  <a:pt x="95934" y="141169"/>
                </a:lnTo>
                <a:close/>
              </a:path>
              <a:path w="146196" h="144701">
                <a:moveTo>
                  <a:pt x="41139" y="98818"/>
                </a:moveTo>
                <a:lnTo>
                  <a:pt x="0" y="98818"/>
                </a:lnTo>
                <a:lnTo>
                  <a:pt x="4589" y="105879"/>
                </a:lnTo>
                <a:lnTo>
                  <a:pt x="4589" y="112935"/>
                </a:lnTo>
                <a:lnTo>
                  <a:pt x="9123" y="116463"/>
                </a:lnTo>
                <a:lnTo>
                  <a:pt x="9123" y="119995"/>
                </a:lnTo>
                <a:lnTo>
                  <a:pt x="13713" y="123524"/>
                </a:lnTo>
                <a:lnTo>
                  <a:pt x="18246" y="127052"/>
                </a:lnTo>
                <a:lnTo>
                  <a:pt x="27426" y="134112"/>
                </a:lnTo>
                <a:lnTo>
                  <a:pt x="31959" y="137640"/>
                </a:lnTo>
                <a:lnTo>
                  <a:pt x="36549" y="137640"/>
                </a:lnTo>
                <a:lnTo>
                  <a:pt x="45672" y="141169"/>
                </a:lnTo>
                <a:lnTo>
                  <a:pt x="105114" y="141169"/>
                </a:lnTo>
                <a:lnTo>
                  <a:pt x="114237" y="137640"/>
                </a:lnTo>
                <a:lnTo>
                  <a:pt x="118770" y="134112"/>
                </a:lnTo>
                <a:lnTo>
                  <a:pt x="127950" y="134112"/>
                </a:lnTo>
                <a:lnTo>
                  <a:pt x="132483" y="130584"/>
                </a:lnTo>
                <a:lnTo>
                  <a:pt x="137073" y="127052"/>
                </a:lnTo>
                <a:lnTo>
                  <a:pt x="137073" y="123524"/>
                </a:lnTo>
                <a:lnTo>
                  <a:pt x="139367" y="119995"/>
                </a:lnTo>
                <a:lnTo>
                  <a:pt x="59385" y="119995"/>
                </a:lnTo>
                <a:lnTo>
                  <a:pt x="54852" y="116463"/>
                </a:lnTo>
                <a:lnTo>
                  <a:pt x="45672" y="109407"/>
                </a:lnTo>
                <a:lnTo>
                  <a:pt x="41139" y="105879"/>
                </a:lnTo>
                <a:lnTo>
                  <a:pt x="41139" y="98818"/>
                </a:lnTo>
                <a:close/>
              </a:path>
              <a:path w="146196" h="144701">
                <a:moveTo>
                  <a:pt x="123360" y="10584"/>
                </a:moveTo>
                <a:lnTo>
                  <a:pt x="22836" y="10584"/>
                </a:lnTo>
                <a:lnTo>
                  <a:pt x="18246" y="14116"/>
                </a:lnTo>
                <a:lnTo>
                  <a:pt x="18246" y="17645"/>
                </a:lnTo>
                <a:lnTo>
                  <a:pt x="13713" y="21173"/>
                </a:lnTo>
                <a:lnTo>
                  <a:pt x="9123" y="24705"/>
                </a:lnTo>
                <a:lnTo>
                  <a:pt x="9123" y="31761"/>
                </a:lnTo>
                <a:lnTo>
                  <a:pt x="4589" y="35290"/>
                </a:lnTo>
                <a:lnTo>
                  <a:pt x="4589" y="52939"/>
                </a:lnTo>
                <a:lnTo>
                  <a:pt x="9123" y="59995"/>
                </a:lnTo>
                <a:lnTo>
                  <a:pt x="13713" y="67056"/>
                </a:lnTo>
                <a:lnTo>
                  <a:pt x="50262" y="81173"/>
                </a:lnTo>
                <a:lnTo>
                  <a:pt x="63975" y="81173"/>
                </a:lnTo>
                <a:lnTo>
                  <a:pt x="73098" y="84701"/>
                </a:lnTo>
                <a:lnTo>
                  <a:pt x="91401" y="84701"/>
                </a:lnTo>
                <a:lnTo>
                  <a:pt x="100524" y="88229"/>
                </a:lnTo>
                <a:lnTo>
                  <a:pt x="105114" y="91762"/>
                </a:lnTo>
                <a:lnTo>
                  <a:pt x="109647" y="95290"/>
                </a:lnTo>
                <a:lnTo>
                  <a:pt x="109647" y="109407"/>
                </a:lnTo>
                <a:lnTo>
                  <a:pt x="105114" y="112935"/>
                </a:lnTo>
                <a:lnTo>
                  <a:pt x="100524" y="112935"/>
                </a:lnTo>
                <a:lnTo>
                  <a:pt x="95934" y="116463"/>
                </a:lnTo>
                <a:lnTo>
                  <a:pt x="91401" y="116463"/>
                </a:lnTo>
                <a:lnTo>
                  <a:pt x="86811" y="119995"/>
                </a:lnTo>
                <a:lnTo>
                  <a:pt x="139367" y="119995"/>
                </a:lnTo>
                <a:lnTo>
                  <a:pt x="141663" y="116463"/>
                </a:lnTo>
                <a:lnTo>
                  <a:pt x="146196" y="112935"/>
                </a:lnTo>
                <a:lnTo>
                  <a:pt x="146196" y="88229"/>
                </a:lnTo>
                <a:lnTo>
                  <a:pt x="141663" y="81173"/>
                </a:lnTo>
                <a:lnTo>
                  <a:pt x="141663" y="77645"/>
                </a:lnTo>
                <a:lnTo>
                  <a:pt x="132483" y="70584"/>
                </a:lnTo>
                <a:lnTo>
                  <a:pt x="127950" y="70584"/>
                </a:lnTo>
                <a:lnTo>
                  <a:pt x="118770" y="63523"/>
                </a:lnTo>
                <a:lnTo>
                  <a:pt x="105114" y="63523"/>
                </a:lnTo>
                <a:lnTo>
                  <a:pt x="95934" y="59995"/>
                </a:lnTo>
                <a:lnTo>
                  <a:pt x="82221" y="59995"/>
                </a:lnTo>
                <a:lnTo>
                  <a:pt x="77688" y="56467"/>
                </a:lnTo>
                <a:lnTo>
                  <a:pt x="63975" y="56467"/>
                </a:lnTo>
                <a:lnTo>
                  <a:pt x="59385" y="52939"/>
                </a:lnTo>
                <a:lnTo>
                  <a:pt x="50262" y="52939"/>
                </a:lnTo>
                <a:lnTo>
                  <a:pt x="45672" y="49407"/>
                </a:lnTo>
                <a:lnTo>
                  <a:pt x="41139" y="49407"/>
                </a:lnTo>
                <a:lnTo>
                  <a:pt x="41139" y="35290"/>
                </a:lnTo>
                <a:lnTo>
                  <a:pt x="45672" y="31761"/>
                </a:lnTo>
                <a:lnTo>
                  <a:pt x="45672" y="28233"/>
                </a:lnTo>
                <a:lnTo>
                  <a:pt x="50262" y="28233"/>
                </a:lnTo>
                <a:lnTo>
                  <a:pt x="54852" y="24705"/>
                </a:lnTo>
                <a:lnTo>
                  <a:pt x="137073" y="24705"/>
                </a:lnTo>
                <a:lnTo>
                  <a:pt x="132483" y="21173"/>
                </a:lnTo>
                <a:lnTo>
                  <a:pt x="127950" y="17645"/>
                </a:lnTo>
                <a:lnTo>
                  <a:pt x="127950" y="14116"/>
                </a:lnTo>
                <a:lnTo>
                  <a:pt x="123360" y="10584"/>
                </a:lnTo>
                <a:close/>
              </a:path>
              <a:path w="146196" h="144701">
                <a:moveTo>
                  <a:pt x="137073" y="24705"/>
                </a:moveTo>
                <a:lnTo>
                  <a:pt x="82221" y="24705"/>
                </a:lnTo>
                <a:lnTo>
                  <a:pt x="91401" y="28233"/>
                </a:lnTo>
                <a:lnTo>
                  <a:pt x="95934" y="28233"/>
                </a:lnTo>
                <a:lnTo>
                  <a:pt x="100524" y="31761"/>
                </a:lnTo>
                <a:lnTo>
                  <a:pt x="100524" y="35290"/>
                </a:lnTo>
                <a:lnTo>
                  <a:pt x="105114" y="38822"/>
                </a:lnTo>
                <a:lnTo>
                  <a:pt x="105114" y="45878"/>
                </a:lnTo>
                <a:lnTo>
                  <a:pt x="141663" y="45878"/>
                </a:lnTo>
                <a:lnTo>
                  <a:pt x="141663" y="31761"/>
                </a:lnTo>
                <a:lnTo>
                  <a:pt x="137073" y="28233"/>
                </a:lnTo>
                <a:lnTo>
                  <a:pt x="137073" y="24705"/>
                </a:lnTo>
                <a:close/>
              </a:path>
              <a:path w="146196" h="144701">
                <a:moveTo>
                  <a:pt x="105114" y="3528"/>
                </a:moveTo>
                <a:lnTo>
                  <a:pt x="41139" y="3528"/>
                </a:lnTo>
                <a:lnTo>
                  <a:pt x="36549" y="7056"/>
                </a:lnTo>
                <a:lnTo>
                  <a:pt x="31959" y="7056"/>
                </a:lnTo>
                <a:lnTo>
                  <a:pt x="27426" y="10584"/>
                </a:lnTo>
                <a:lnTo>
                  <a:pt x="114237" y="10584"/>
                </a:lnTo>
                <a:lnTo>
                  <a:pt x="109647" y="7056"/>
                </a:lnTo>
                <a:lnTo>
                  <a:pt x="105114" y="3528"/>
                </a:lnTo>
                <a:close/>
              </a:path>
              <a:path w="146196" h="144701">
                <a:moveTo>
                  <a:pt x="73098" y="0"/>
                </a:moveTo>
                <a:lnTo>
                  <a:pt x="63975" y="3528"/>
                </a:lnTo>
                <a:lnTo>
                  <a:pt x="77688" y="3528"/>
                </a:lnTo>
                <a:lnTo>
                  <a:pt x="73098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544251" y="3842526"/>
            <a:ext cx="118770" cy="0"/>
          </a:xfrm>
          <a:custGeom>
            <a:avLst/>
            <a:gdLst/>
            <a:ahLst/>
            <a:cxnLst/>
            <a:rect l="l" t="t" r="r" b="b"/>
            <a:pathLst>
              <a:path w="118770">
                <a:moveTo>
                  <a:pt x="0" y="0"/>
                </a:moveTo>
                <a:lnTo>
                  <a:pt x="118770" y="0"/>
                </a:lnTo>
              </a:path>
            </a:pathLst>
          </a:custGeom>
          <a:ln w="25640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560231" y="3720672"/>
            <a:ext cx="0" cy="109668"/>
          </a:xfrm>
          <a:custGeom>
            <a:avLst/>
            <a:gdLst/>
            <a:ahLst/>
            <a:cxnLst/>
            <a:rect l="l" t="t" r="r" b="b"/>
            <a:pathLst>
              <a:path h="109668">
                <a:moveTo>
                  <a:pt x="0" y="0"/>
                </a:moveTo>
                <a:lnTo>
                  <a:pt x="0" y="109668"/>
                </a:lnTo>
              </a:path>
            </a:pathLst>
          </a:custGeom>
          <a:ln w="33229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356859" y="3721037"/>
            <a:ext cx="164499" cy="134112"/>
          </a:xfrm>
          <a:custGeom>
            <a:avLst/>
            <a:gdLst/>
            <a:ahLst/>
            <a:cxnLst/>
            <a:rect l="l" t="t" r="r" b="b"/>
            <a:pathLst>
              <a:path w="164499" h="134112">
                <a:moveTo>
                  <a:pt x="105114" y="0"/>
                </a:moveTo>
                <a:lnTo>
                  <a:pt x="59442" y="0"/>
                </a:lnTo>
                <a:lnTo>
                  <a:pt x="0" y="134112"/>
                </a:lnTo>
                <a:lnTo>
                  <a:pt x="36605" y="134112"/>
                </a:lnTo>
                <a:lnTo>
                  <a:pt x="50262" y="105879"/>
                </a:lnTo>
                <a:lnTo>
                  <a:pt x="151997" y="105879"/>
                </a:lnTo>
                <a:lnTo>
                  <a:pt x="105114" y="0"/>
                </a:lnTo>
                <a:close/>
              </a:path>
              <a:path w="164499" h="134112">
                <a:moveTo>
                  <a:pt x="151997" y="105879"/>
                </a:moveTo>
                <a:lnTo>
                  <a:pt x="114237" y="105879"/>
                </a:lnTo>
                <a:lnTo>
                  <a:pt x="127950" y="134112"/>
                </a:lnTo>
                <a:lnTo>
                  <a:pt x="164499" y="134112"/>
                </a:lnTo>
                <a:lnTo>
                  <a:pt x="151997" y="105879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7318035" y="3721037"/>
            <a:ext cx="0" cy="134112"/>
          </a:xfrm>
          <a:custGeom>
            <a:avLst/>
            <a:gdLst/>
            <a:ahLst/>
            <a:cxnLst/>
            <a:rect l="l" t="t" r="r" b="b"/>
            <a:pathLst>
              <a:path h="134112">
                <a:moveTo>
                  <a:pt x="0" y="0"/>
                </a:moveTo>
                <a:lnTo>
                  <a:pt x="0" y="134112"/>
                </a:lnTo>
              </a:path>
            </a:pathLst>
          </a:custGeom>
          <a:ln w="42392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132974" y="3721037"/>
            <a:ext cx="141663" cy="134112"/>
          </a:xfrm>
          <a:custGeom>
            <a:avLst/>
            <a:gdLst/>
            <a:ahLst/>
            <a:cxnLst/>
            <a:rect l="l" t="t" r="r" b="b"/>
            <a:pathLst>
              <a:path w="141663" h="134112">
                <a:moveTo>
                  <a:pt x="109704" y="0"/>
                </a:moveTo>
                <a:lnTo>
                  <a:pt x="0" y="0"/>
                </a:lnTo>
                <a:lnTo>
                  <a:pt x="0" y="134112"/>
                </a:lnTo>
                <a:lnTo>
                  <a:pt x="36549" y="134112"/>
                </a:lnTo>
                <a:lnTo>
                  <a:pt x="36549" y="81173"/>
                </a:lnTo>
                <a:lnTo>
                  <a:pt x="132540" y="81173"/>
                </a:lnTo>
                <a:lnTo>
                  <a:pt x="127950" y="77645"/>
                </a:lnTo>
                <a:lnTo>
                  <a:pt x="123417" y="74117"/>
                </a:lnTo>
                <a:lnTo>
                  <a:pt x="118827" y="70584"/>
                </a:lnTo>
                <a:lnTo>
                  <a:pt x="114237" y="70584"/>
                </a:lnTo>
                <a:lnTo>
                  <a:pt x="123417" y="67056"/>
                </a:lnTo>
                <a:lnTo>
                  <a:pt x="127950" y="59995"/>
                </a:lnTo>
                <a:lnTo>
                  <a:pt x="132540" y="56467"/>
                </a:lnTo>
                <a:lnTo>
                  <a:pt x="137073" y="52939"/>
                </a:lnTo>
                <a:lnTo>
                  <a:pt x="141663" y="45878"/>
                </a:lnTo>
                <a:lnTo>
                  <a:pt x="141663" y="28233"/>
                </a:lnTo>
                <a:lnTo>
                  <a:pt x="137073" y="21177"/>
                </a:lnTo>
                <a:lnTo>
                  <a:pt x="132540" y="17645"/>
                </a:lnTo>
                <a:lnTo>
                  <a:pt x="127950" y="10588"/>
                </a:lnTo>
                <a:lnTo>
                  <a:pt x="123417" y="7056"/>
                </a:lnTo>
                <a:lnTo>
                  <a:pt x="118827" y="3528"/>
                </a:lnTo>
                <a:lnTo>
                  <a:pt x="109704" y="0"/>
                </a:lnTo>
                <a:close/>
              </a:path>
              <a:path w="141663" h="134112">
                <a:moveTo>
                  <a:pt x="132540" y="81173"/>
                </a:moveTo>
                <a:lnTo>
                  <a:pt x="73155" y="81173"/>
                </a:lnTo>
                <a:lnTo>
                  <a:pt x="82278" y="84701"/>
                </a:lnTo>
                <a:lnTo>
                  <a:pt x="91401" y="84701"/>
                </a:lnTo>
                <a:lnTo>
                  <a:pt x="95991" y="88233"/>
                </a:lnTo>
                <a:lnTo>
                  <a:pt x="95991" y="123524"/>
                </a:lnTo>
                <a:lnTo>
                  <a:pt x="100524" y="130584"/>
                </a:lnTo>
                <a:lnTo>
                  <a:pt x="100524" y="134112"/>
                </a:lnTo>
                <a:lnTo>
                  <a:pt x="141663" y="134112"/>
                </a:lnTo>
                <a:lnTo>
                  <a:pt x="141663" y="127056"/>
                </a:lnTo>
                <a:lnTo>
                  <a:pt x="137073" y="127056"/>
                </a:lnTo>
                <a:lnTo>
                  <a:pt x="137073" y="119995"/>
                </a:lnTo>
                <a:lnTo>
                  <a:pt x="132540" y="116467"/>
                </a:lnTo>
                <a:lnTo>
                  <a:pt x="132540" y="109407"/>
                </a:lnTo>
                <a:lnTo>
                  <a:pt x="137073" y="102350"/>
                </a:lnTo>
                <a:lnTo>
                  <a:pt x="137073" y="98818"/>
                </a:lnTo>
                <a:lnTo>
                  <a:pt x="132540" y="95290"/>
                </a:lnTo>
                <a:lnTo>
                  <a:pt x="132540" y="81173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968474" y="3844187"/>
            <a:ext cx="132540" cy="0"/>
          </a:xfrm>
          <a:custGeom>
            <a:avLst/>
            <a:gdLst/>
            <a:ahLst/>
            <a:cxnLst/>
            <a:rect l="l" t="t" r="r" b="b"/>
            <a:pathLst>
              <a:path w="132540">
                <a:moveTo>
                  <a:pt x="0" y="0"/>
                </a:moveTo>
                <a:lnTo>
                  <a:pt x="132540" y="0"/>
                </a:lnTo>
              </a:path>
            </a:pathLst>
          </a:custGeom>
          <a:ln w="22317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968474" y="3798215"/>
            <a:ext cx="36605" cy="35448"/>
          </a:xfrm>
          <a:custGeom>
            <a:avLst/>
            <a:gdLst/>
            <a:ahLst/>
            <a:cxnLst/>
            <a:rect l="l" t="t" r="r" b="b"/>
            <a:pathLst>
              <a:path w="36605" h="35448">
                <a:moveTo>
                  <a:pt x="0" y="17724"/>
                </a:moveTo>
                <a:lnTo>
                  <a:pt x="36605" y="17724"/>
                </a:lnTo>
              </a:path>
            </a:pathLst>
          </a:custGeom>
          <a:ln w="36718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968474" y="3786030"/>
            <a:ext cx="123417" cy="0"/>
          </a:xfrm>
          <a:custGeom>
            <a:avLst/>
            <a:gdLst/>
            <a:ahLst/>
            <a:cxnLst/>
            <a:rect l="l" t="t" r="r" b="b"/>
            <a:pathLst>
              <a:path w="123417">
                <a:moveTo>
                  <a:pt x="0" y="0"/>
                </a:moveTo>
                <a:lnTo>
                  <a:pt x="123417" y="0"/>
                </a:lnTo>
              </a:path>
            </a:pathLst>
          </a:custGeom>
          <a:ln w="25640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968474" y="3746150"/>
            <a:ext cx="36605" cy="27694"/>
          </a:xfrm>
          <a:custGeom>
            <a:avLst/>
            <a:gdLst/>
            <a:ahLst/>
            <a:cxnLst/>
            <a:rect l="l" t="t" r="r" b="b"/>
            <a:pathLst>
              <a:path w="36605" h="27694">
                <a:moveTo>
                  <a:pt x="0" y="13847"/>
                </a:moveTo>
                <a:lnTo>
                  <a:pt x="36605" y="13847"/>
                </a:lnTo>
              </a:path>
            </a:pathLst>
          </a:custGeom>
          <a:ln w="28964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6808565" y="3733411"/>
            <a:ext cx="287860" cy="0"/>
          </a:xfrm>
          <a:custGeom>
            <a:avLst/>
            <a:gdLst/>
            <a:ahLst/>
            <a:cxnLst/>
            <a:rect l="l" t="t" r="r" b="b"/>
            <a:pathLst>
              <a:path w="287860">
                <a:moveTo>
                  <a:pt x="0" y="0"/>
                </a:moveTo>
                <a:lnTo>
                  <a:pt x="287860" y="0"/>
                </a:lnTo>
              </a:path>
            </a:pathLst>
          </a:custGeom>
          <a:ln w="26748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6877101" y="3742214"/>
            <a:ext cx="0" cy="112935"/>
          </a:xfrm>
          <a:custGeom>
            <a:avLst/>
            <a:gdLst/>
            <a:ahLst/>
            <a:cxnLst/>
            <a:rect l="l" t="t" r="r" b="b"/>
            <a:pathLst>
              <a:path h="112935">
                <a:moveTo>
                  <a:pt x="0" y="0"/>
                </a:moveTo>
                <a:lnTo>
                  <a:pt x="0" y="112935"/>
                </a:lnTo>
              </a:path>
            </a:pathLst>
          </a:custGeom>
          <a:ln w="37819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6653245" y="3721037"/>
            <a:ext cx="164499" cy="134112"/>
          </a:xfrm>
          <a:custGeom>
            <a:avLst/>
            <a:gdLst/>
            <a:ahLst/>
            <a:cxnLst/>
            <a:rect l="l" t="t" r="r" b="b"/>
            <a:pathLst>
              <a:path w="164499" h="134112">
                <a:moveTo>
                  <a:pt x="105057" y="0"/>
                </a:moveTo>
                <a:lnTo>
                  <a:pt x="63975" y="0"/>
                </a:lnTo>
                <a:lnTo>
                  <a:pt x="0" y="134112"/>
                </a:lnTo>
                <a:lnTo>
                  <a:pt x="41082" y="134112"/>
                </a:lnTo>
                <a:lnTo>
                  <a:pt x="50262" y="105879"/>
                </a:lnTo>
                <a:lnTo>
                  <a:pt x="151985" y="105879"/>
                </a:lnTo>
                <a:lnTo>
                  <a:pt x="105057" y="0"/>
                </a:lnTo>
                <a:close/>
              </a:path>
              <a:path w="164499" h="134112">
                <a:moveTo>
                  <a:pt x="151985" y="105879"/>
                </a:moveTo>
                <a:lnTo>
                  <a:pt x="114237" y="105879"/>
                </a:lnTo>
                <a:lnTo>
                  <a:pt x="127893" y="134112"/>
                </a:lnTo>
                <a:lnTo>
                  <a:pt x="164499" y="134112"/>
                </a:lnTo>
                <a:lnTo>
                  <a:pt x="151985" y="105879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6465909" y="3721037"/>
            <a:ext cx="169032" cy="134112"/>
          </a:xfrm>
          <a:custGeom>
            <a:avLst/>
            <a:gdLst/>
            <a:ahLst/>
            <a:cxnLst/>
            <a:rect l="l" t="t" r="r" b="b"/>
            <a:pathLst>
              <a:path w="169032" h="134112">
                <a:moveTo>
                  <a:pt x="50262" y="0"/>
                </a:moveTo>
                <a:lnTo>
                  <a:pt x="0" y="0"/>
                </a:lnTo>
                <a:lnTo>
                  <a:pt x="0" y="134112"/>
                </a:lnTo>
                <a:lnTo>
                  <a:pt x="36549" y="134112"/>
                </a:lnTo>
                <a:lnTo>
                  <a:pt x="36549" y="24705"/>
                </a:lnTo>
                <a:lnTo>
                  <a:pt x="57976" y="24705"/>
                </a:lnTo>
                <a:lnTo>
                  <a:pt x="50262" y="0"/>
                </a:lnTo>
                <a:close/>
              </a:path>
              <a:path w="169032" h="134112">
                <a:moveTo>
                  <a:pt x="57976" y="24705"/>
                </a:moveTo>
                <a:lnTo>
                  <a:pt x="36549" y="24705"/>
                </a:lnTo>
                <a:lnTo>
                  <a:pt x="63975" y="134112"/>
                </a:lnTo>
                <a:lnTo>
                  <a:pt x="105057" y="134112"/>
                </a:lnTo>
                <a:lnTo>
                  <a:pt x="113019" y="102350"/>
                </a:lnTo>
                <a:lnTo>
                  <a:pt x="82221" y="102350"/>
                </a:lnTo>
                <a:lnTo>
                  <a:pt x="57976" y="24705"/>
                </a:lnTo>
                <a:close/>
              </a:path>
              <a:path w="169032" h="134112">
                <a:moveTo>
                  <a:pt x="169032" y="24705"/>
                </a:moveTo>
                <a:lnTo>
                  <a:pt x="132483" y="24705"/>
                </a:lnTo>
                <a:lnTo>
                  <a:pt x="132483" y="134112"/>
                </a:lnTo>
                <a:lnTo>
                  <a:pt x="169032" y="134112"/>
                </a:lnTo>
                <a:lnTo>
                  <a:pt x="169032" y="24705"/>
                </a:lnTo>
                <a:close/>
              </a:path>
              <a:path w="169032" h="134112">
                <a:moveTo>
                  <a:pt x="169032" y="0"/>
                </a:moveTo>
                <a:lnTo>
                  <a:pt x="114237" y="0"/>
                </a:lnTo>
                <a:lnTo>
                  <a:pt x="82221" y="102350"/>
                </a:lnTo>
                <a:lnTo>
                  <a:pt x="113019" y="102350"/>
                </a:lnTo>
                <a:lnTo>
                  <a:pt x="132483" y="24705"/>
                </a:lnTo>
                <a:lnTo>
                  <a:pt x="169032" y="24705"/>
                </a:lnTo>
                <a:lnTo>
                  <a:pt x="169032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8051407" y="3329078"/>
            <a:ext cx="178212" cy="0"/>
          </a:xfrm>
          <a:custGeom>
            <a:avLst/>
            <a:gdLst/>
            <a:ahLst/>
            <a:cxnLst/>
            <a:rect l="l" t="t" r="r" b="b"/>
            <a:pathLst>
              <a:path w="178212">
                <a:moveTo>
                  <a:pt x="0" y="0"/>
                </a:moveTo>
                <a:lnTo>
                  <a:pt x="178212" y="0"/>
                </a:lnTo>
              </a:path>
            </a:pathLst>
          </a:custGeom>
          <a:ln w="28964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8051407" y="3269813"/>
            <a:ext cx="50262" cy="45418"/>
          </a:xfrm>
          <a:custGeom>
            <a:avLst/>
            <a:gdLst/>
            <a:ahLst/>
            <a:cxnLst/>
            <a:rect l="l" t="t" r="r" b="b"/>
            <a:pathLst>
              <a:path w="50262" h="45418">
                <a:moveTo>
                  <a:pt x="0" y="22709"/>
                </a:moveTo>
                <a:lnTo>
                  <a:pt x="50262" y="22709"/>
                </a:lnTo>
              </a:path>
            </a:pathLst>
          </a:custGeom>
          <a:ln w="46688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8051407" y="3253751"/>
            <a:ext cx="164499" cy="0"/>
          </a:xfrm>
          <a:custGeom>
            <a:avLst/>
            <a:gdLst/>
            <a:ahLst/>
            <a:cxnLst/>
            <a:rect l="l" t="t" r="r" b="b"/>
            <a:pathLst>
              <a:path w="164499">
                <a:moveTo>
                  <a:pt x="0" y="0"/>
                </a:moveTo>
                <a:lnTo>
                  <a:pt x="164499" y="0"/>
                </a:lnTo>
              </a:path>
            </a:pathLst>
          </a:custGeom>
          <a:ln w="33395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8051407" y="3198916"/>
            <a:ext cx="50262" cy="38771"/>
          </a:xfrm>
          <a:custGeom>
            <a:avLst/>
            <a:gdLst/>
            <a:ahLst/>
            <a:cxnLst/>
            <a:rect l="l" t="t" r="r" b="b"/>
            <a:pathLst>
              <a:path w="50262" h="38771">
                <a:moveTo>
                  <a:pt x="0" y="19385"/>
                </a:moveTo>
                <a:lnTo>
                  <a:pt x="50262" y="19385"/>
                </a:lnTo>
              </a:path>
            </a:pathLst>
          </a:custGeom>
          <a:ln w="40041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8051407" y="3181192"/>
            <a:ext cx="173622" cy="0"/>
          </a:xfrm>
          <a:custGeom>
            <a:avLst/>
            <a:gdLst/>
            <a:ahLst/>
            <a:cxnLst/>
            <a:rect l="l" t="t" r="r" b="b"/>
            <a:pathLst>
              <a:path w="173622">
                <a:moveTo>
                  <a:pt x="0" y="0"/>
                </a:moveTo>
                <a:lnTo>
                  <a:pt x="173622" y="0"/>
                </a:lnTo>
              </a:path>
            </a:pathLst>
          </a:custGeom>
          <a:ln w="36718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822932" y="3163404"/>
            <a:ext cx="201048" cy="180000"/>
          </a:xfrm>
          <a:custGeom>
            <a:avLst/>
            <a:gdLst/>
            <a:ahLst/>
            <a:cxnLst/>
            <a:rect l="l" t="t" r="r" b="b"/>
            <a:pathLst>
              <a:path w="201048" h="180000">
                <a:moveTo>
                  <a:pt x="50262" y="0"/>
                </a:moveTo>
                <a:lnTo>
                  <a:pt x="0" y="0"/>
                </a:lnTo>
                <a:lnTo>
                  <a:pt x="82278" y="180000"/>
                </a:lnTo>
                <a:lnTo>
                  <a:pt x="118827" y="180000"/>
                </a:lnTo>
                <a:lnTo>
                  <a:pt x="139788" y="134112"/>
                </a:lnTo>
                <a:lnTo>
                  <a:pt x="100524" y="134112"/>
                </a:lnTo>
                <a:lnTo>
                  <a:pt x="50262" y="0"/>
                </a:lnTo>
                <a:close/>
              </a:path>
              <a:path w="201048" h="180000">
                <a:moveTo>
                  <a:pt x="201048" y="0"/>
                </a:moveTo>
                <a:lnTo>
                  <a:pt x="150786" y="0"/>
                </a:lnTo>
                <a:lnTo>
                  <a:pt x="100524" y="134112"/>
                </a:lnTo>
                <a:lnTo>
                  <a:pt x="139788" y="134112"/>
                </a:lnTo>
                <a:lnTo>
                  <a:pt x="201048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70375" y="3163408"/>
            <a:ext cx="0" cy="179996"/>
          </a:xfrm>
          <a:custGeom>
            <a:avLst/>
            <a:gdLst/>
            <a:ahLst/>
            <a:cxnLst/>
            <a:rect l="l" t="t" r="r" b="b"/>
            <a:pathLst>
              <a:path h="179996">
                <a:moveTo>
                  <a:pt x="0" y="0"/>
                </a:moveTo>
                <a:lnTo>
                  <a:pt x="0" y="179996"/>
                </a:lnTo>
              </a:path>
            </a:pathLst>
          </a:custGeom>
          <a:ln w="51531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628768" y="3195179"/>
            <a:ext cx="0" cy="148225"/>
          </a:xfrm>
          <a:custGeom>
            <a:avLst/>
            <a:gdLst/>
            <a:ahLst/>
            <a:cxnLst/>
            <a:rect l="l" t="t" r="r" b="b"/>
            <a:pathLst>
              <a:path h="148225">
                <a:moveTo>
                  <a:pt x="0" y="0"/>
                </a:moveTo>
                <a:lnTo>
                  <a:pt x="0" y="148225"/>
                </a:lnTo>
              </a:path>
            </a:pathLst>
          </a:custGeom>
          <a:ln w="51532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535071" y="3179291"/>
            <a:ext cx="187335" cy="0"/>
          </a:xfrm>
          <a:custGeom>
            <a:avLst/>
            <a:gdLst/>
            <a:ahLst/>
            <a:cxnLst/>
            <a:rect l="l" t="t" r="r" b="b"/>
            <a:pathLst>
              <a:path w="187335">
                <a:moveTo>
                  <a:pt x="0" y="0"/>
                </a:moveTo>
                <a:lnTo>
                  <a:pt x="187335" y="0"/>
                </a:lnTo>
              </a:path>
            </a:pathLst>
          </a:custGeom>
          <a:ln w="33045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311187" y="3163404"/>
            <a:ext cx="210172" cy="190606"/>
          </a:xfrm>
          <a:custGeom>
            <a:avLst/>
            <a:gdLst/>
            <a:ahLst/>
            <a:cxnLst/>
            <a:rect l="l" t="t" r="r" b="b"/>
            <a:pathLst>
              <a:path w="210172" h="190606">
                <a:moveTo>
                  <a:pt x="123360" y="187056"/>
                </a:moveTo>
                <a:lnTo>
                  <a:pt x="91401" y="187056"/>
                </a:lnTo>
                <a:lnTo>
                  <a:pt x="105114" y="190606"/>
                </a:lnTo>
                <a:lnTo>
                  <a:pt x="109647" y="190606"/>
                </a:lnTo>
                <a:lnTo>
                  <a:pt x="123360" y="187056"/>
                </a:lnTo>
                <a:close/>
              </a:path>
              <a:path w="210172" h="190606">
                <a:moveTo>
                  <a:pt x="146196" y="3550"/>
                </a:moveTo>
                <a:lnTo>
                  <a:pt x="68565" y="3550"/>
                </a:lnTo>
                <a:lnTo>
                  <a:pt x="50262" y="10606"/>
                </a:lnTo>
                <a:lnTo>
                  <a:pt x="41139" y="17662"/>
                </a:lnTo>
                <a:lnTo>
                  <a:pt x="36549" y="21168"/>
                </a:lnTo>
                <a:lnTo>
                  <a:pt x="22836" y="31775"/>
                </a:lnTo>
                <a:lnTo>
                  <a:pt x="18302" y="38831"/>
                </a:lnTo>
                <a:lnTo>
                  <a:pt x="13713" y="45887"/>
                </a:lnTo>
                <a:lnTo>
                  <a:pt x="9123" y="56493"/>
                </a:lnTo>
                <a:lnTo>
                  <a:pt x="4589" y="63550"/>
                </a:lnTo>
                <a:lnTo>
                  <a:pt x="4589" y="74112"/>
                </a:lnTo>
                <a:lnTo>
                  <a:pt x="0" y="84719"/>
                </a:lnTo>
                <a:lnTo>
                  <a:pt x="0" y="105887"/>
                </a:lnTo>
                <a:lnTo>
                  <a:pt x="4589" y="116450"/>
                </a:lnTo>
                <a:lnTo>
                  <a:pt x="4589" y="127056"/>
                </a:lnTo>
                <a:lnTo>
                  <a:pt x="9123" y="137662"/>
                </a:lnTo>
                <a:lnTo>
                  <a:pt x="13713" y="144719"/>
                </a:lnTo>
                <a:lnTo>
                  <a:pt x="22836" y="155281"/>
                </a:lnTo>
                <a:lnTo>
                  <a:pt x="27426" y="162337"/>
                </a:lnTo>
                <a:lnTo>
                  <a:pt x="36549" y="165887"/>
                </a:lnTo>
                <a:lnTo>
                  <a:pt x="45672" y="172944"/>
                </a:lnTo>
                <a:lnTo>
                  <a:pt x="82278" y="187056"/>
                </a:lnTo>
                <a:lnTo>
                  <a:pt x="137073" y="187056"/>
                </a:lnTo>
                <a:lnTo>
                  <a:pt x="164499" y="176450"/>
                </a:lnTo>
                <a:lnTo>
                  <a:pt x="169089" y="172944"/>
                </a:lnTo>
                <a:lnTo>
                  <a:pt x="187335" y="165887"/>
                </a:lnTo>
                <a:lnTo>
                  <a:pt x="191925" y="158831"/>
                </a:lnTo>
                <a:lnTo>
                  <a:pt x="194206" y="155281"/>
                </a:lnTo>
                <a:lnTo>
                  <a:pt x="91401" y="155281"/>
                </a:lnTo>
                <a:lnTo>
                  <a:pt x="86811" y="151775"/>
                </a:lnTo>
                <a:lnTo>
                  <a:pt x="82278" y="148225"/>
                </a:lnTo>
                <a:lnTo>
                  <a:pt x="73098" y="148225"/>
                </a:lnTo>
                <a:lnTo>
                  <a:pt x="68565" y="144719"/>
                </a:lnTo>
                <a:lnTo>
                  <a:pt x="68565" y="137662"/>
                </a:lnTo>
                <a:lnTo>
                  <a:pt x="63975" y="134112"/>
                </a:lnTo>
                <a:lnTo>
                  <a:pt x="59385" y="130606"/>
                </a:lnTo>
                <a:lnTo>
                  <a:pt x="54852" y="127056"/>
                </a:lnTo>
                <a:lnTo>
                  <a:pt x="54852" y="120000"/>
                </a:lnTo>
                <a:lnTo>
                  <a:pt x="50262" y="112944"/>
                </a:lnTo>
                <a:lnTo>
                  <a:pt x="50262" y="74112"/>
                </a:lnTo>
                <a:lnTo>
                  <a:pt x="54852" y="67056"/>
                </a:lnTo>
                <a:lnTo>
                  <a:pt x="54852" y="60000"/>
                </a:lnTo>
                <a:lnTo>
                  <a:pt x="63975" y="52943"/>
                </a:lnTo>
                <a:lnTo>
                  <a:pt x="68565" y="45887"/>
                </a:lnTo>
                <a:lnTo>
                  <a:pt x="73098" y="42337"/>
                </a:lnTo>
                <a:lnTo>
                  <a:pt x="77688" y="38831"/>
                </a:lnTo>
                <a:lnTo>
                  <a:pt x="82278" y="38831"/>
                </a:lnTo>
                <a:lnTo>
                  <a:pt x="86811" y="35281"/>
                </a:lnTo>
                <a:lnTo>
                  <a:pt x="95934" y="31775"/>
                </a:lnTo>
                <a:lnTo>
                  <a:pt x="191925" y="31775"/>
                </a:lnTo>
                <a:lnTo>
                  <a:pt x="187335" y="24718"/>
                </a:lnTo>
                <a:lnTo>
                  <a:pt x="182802" y="21168"/>
                </a:lnTo>
                <a:lnTo>
                  <a:pt x="173622" y="17662"/>
                </a:lnTo>
                <a:lnTo>
                  <a:pt x="169089" y="10606"/>
                </a:lnTo>
                <a:lnTo>
                  <a:pt x="159909" y="7056"/>
                </a:lnTo>
                <a:lnTo>
                  <a:pt x="155376" y="7056"/>
                </a:lnTo>
                <a:lnTo>
                  <a:pt x="146196" y="3550"/>
                </a:lnTo>
                <a:close/>
              </a:path>
              <a:path w="210172" h="190606">
                <a:moveTo>
                  <a:pt x="210172" y="120000"/>
                </a:moveTo>
                <a:lnTo>
                  <a:pt x="159909" y="120000"/>
                </a:lnTo>
                <a:lnTo>
                  <a:pt x="159909" y="127056"/>
                </a:lnTo>
                <a:lnTo>
                  <a:pt x="155376" y="130606"/>
                </a:lnTo>
                <a:lnTo>
                  <a:pt x="155376" y="134112"/>
                </a:lnTo>
                <a:lnTo>
                  <a:pt x="150786" y="137662"/>
                </a:lnTo>
                <a:lnTo>
                  <a:pt x="150786" y="141169"/>
                </a:lnTo>
                <a:lnTo>
                  <a:pt x="137073" y="151775"/>
                </a:lnTo>
                <a:lnTo>
                  <a:pt x="127950" y="151775"/>
                </a:lnTo>
                <a:lnTo>
                  <a:pt x="123360" y="155281"/>
                </a:lnTo>
                <a:lnTo>
                  <a:pt x="194206" y="155281"/>
                </a:lnTo>
                <a:lnTo>
                  <a:pt x="196458" y="151775"/>
                </a:lnTo>
                <a:lnTo>
                  <a:pt x="201048" y="148225"/>
                </a:lnTo>
                <a:lnTo>
                  <a:pt x="205638" y="141169"/>
                </a:lnTo>
                <a:lnTo>
                  <a:pt x="205638" y="134112"/>
                </a:lnTo>
                <a:lnTo>
                  <a:pt x="210172" y="130606"/>
                </a:lnTo>
                <a:lnTo>
                  <a:pt x="210172" y="120000"/>
                </a:lnTo>
                <a:close/>
              </a:path>
              <a:path w="210172" h="190606">
                <a:moveTo>
                  <a:pt x="191925" y="31775"/>
                </a:moveTo>
                <a:lnTo>
                  <a:pt x="127950" y="31775"/>
                </a:lnTo>
                <a:lnTo>
                  <a:pt x="132540" y="35281"/>
                </a:lnTo>
                <a:lnTo>
                  <a:pt x="137073" y="35281"/>
                </a:lnTo>
                <a:lnTo>
                  <a:pt x="141663" y="38831"/>
                </a:lnTo>
                <a:lnTo>
                  <a:pt x="146196" y="38831"/>
                </a:lnTo>
                <a:lnTo>
                  <a:pt x="146196" y="42337"/>
                </a:lnTo>
                <a:lnTo>
                  <a:pt x="150786" y="45887"/>
                </a:lnTo>
                <a:lnTo>
                  <a:pt x="155376" y="45887"/>
                </a:lnTo>
                <a:lnTo>
                  <a:pt x="155376" y="52943"/>
                </a:lnTo>
                <a:lnTo>
                  <a:pt x="159909" y="56493"/>
                </a:lnTo>
                <a:lnTo>
                  <a:pt x="159909" y="67056"/>
                </a:lnTo>
                <a:lnTo>
                  <a:pt x="210172" y="67056"/>
                </a:lnTo>
                <a:lnTo>
                  <a:pt x="205638" y="56493"/>
                </a:lnTo>
                <a:lnTo>
                  <a:pt x="205638" y="49393"/>
                </a:lnTo>
                <a:lnTo>
                  <a:pt x="196458" y="35281"/>
                </a:lnTo>
                <a:lnTo>
                  <a:pt x="191925" y="31775"/>
                </a:lnTo>
                <a:close/>
              </a:path>
              <a:path w="210172" h="190606">
                <a:moveTo>
                  <a:pt x="123360" y="0"/>
                </a:moveTo>
                <a:lnTo>
                  <a:pt x="91401" y="0"/>
                </a:lnTo>
                <a:lnTo>
                  <a:pt x="82278" y="3550"/>
                </a:lnTo>
                <a:lnTo>
                  <a:pt x="137073" y="3550"/>
                </a:lnTo>
                <a:lnTo>
                  <a:pt x="123360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078178" y="3163404"/>
            <a:ext cx="214761" cy="180000"/>
          </a:xfrm>
          <a:custGeom>
            <a:avLst/>
            <a:gdLst/>
            <a:ahLst/>
            <a:cxnLst/>
            <a:rect l="l" t="t" r="r" b="b"/>
            <a:pathLst>
              <a:path w="214761" h="180000">
                <a:moveTo>
                  <a:pt x="137073" y="0"/>
                </a:moveTo>
                <a:lnTo>
                  <a:pt x="77688" y="0"/>
                </a:lnTo>
                <a:lnTo>
                  <a:pt x="0" y="180000"/>
                </a:lnTo>
                <a:lnTo>
                  <a:pt x="50262" y="180000"/>
                </a:lnTo>
                <a:lnTo>
                  <a:pt x="63975" y="144719"/>
                </a:lnTo>
                <a:lnTo>
                  <a:pt x="199534" y="144719"/>
                </a:lnTo>
                <a:lnTo>
                  <a:pt x="137073" y="0"/>
                </a:lnTo>
                <a:close/>
              </a:path>
              <a:path w="214761" h="180000">
                <a:moveTo>
                  <a:pt x="199534" y="144719"/>
                </a:moveTo>
                <a:lnTo>
                  <a:pt x="150786" y="144719"/>
                </a:lnTo>
                <a:lnTo>
                  <a:pt x="169032" y="180000"/>
                </a:lnTo>
                <a:lnTo>
                  <a:pt x="214761" y="180000"/>
                </a:lnTo>
                <a:lnTo>
                  <a:pt x="199534" y="144719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6826867" y="3163404"/>
            <a:ext cx="137073" cy="190606"/>
          </a:xfrm>
          <a:custGeom>
            <a:avLst/>
            <a:gdLst/>
            <a:ahLst/>
            <a:cxnLst/>
            <a:rect l="l" t="t" r="r" b="b"/>
            <a:pathLst>
              <a:path w="137073" h="190606">
                <a:moveTo>
                  <a:pt x="137073" y="187056"/>
                </a:moveTo>
                <a:lnTo>
                  <a:pt x="105057" y="187056"/>
                </a:lnTo>
                <a:lnTo>
                  <a:pt x="114237" y="190606"/>
                </a:lnTo>
                <a:lnTo>
                  <a:pt x="137073" y="187056"/>
                </a:lnTo>
                <a:close/>
              </a:path>
              <a:path w="137073" h="190606">
                <a:moveTo>
                  <a:pt x="132483" y="0"/>
                </a:moveTo>
                <a:lnTo>
                  <a:pt x="95934" y="0"/>
                </a:lnTo>
                <a:lnTo>
                  <a:pt x="82221" y="3550"/>
                </a:lnTo>
                <a:lnTo>
                  <a:pt x="73098" y="7056"/>
                </a:lnTo>
                <a:lnTo>
                  <a:pt x="59385" y="10606"/>
                </a:lnTo>
                <a:lnTo>
                  <a:pt x="50262" y="14112"/>
                </a:lnTo>
                <a:lnTo>
                  <a:pt x="22836" y="35281"/>
                </a:lnTo>
                <a:lnTo>
                  <a:pt x="18246" y="42337"/>
                </a:lnTo>
                <a:lnTo>
                  <a:pt x="13713" y="52943"/>
                </a:lnTo>
                <a:lnTo>
                  <a:pt x="9123" y="60000"/>
                </a:lnTo>
                <a:lnTo>
                  <a:pt x="4533" y="70606"/>
                </a:lnTo>
                <a:lnTo>
                  <a:pt x="4533" y="77662"/>
                </a:lnTo>
                <a:lnTo>
                  <a:pt x="0" y="88225"/>
                </a:lnTo>
                <a:lnTo>
                  <a:pt x="0" y="98831"/>
                </a:lnTo>
                <a:lnTo>
                  <a:pt x="4533" y="102337"/>
                </a:lnTo>
                <a:lnTo>
                  <a:pt x="4533" y="120000"/>
                </a:lnTo>
                <a:lnTo>
                  <a:pt x="9123" y="127056"/>
                </a:lnTo>
                <a:lnTo>
                  <a:pt x="9123" y="134112"/>
                </a:lnTo>
                <a:lnTo>
                  <a:pt x="13713" y="141169"/>
                </a:lnTo>
                <a:lnTo>
                  <a:pt x="45672" y="172944"/>
                </a:lnTo>
                <a:lnTo>
                  <a:pt x="68508" y="180000"/>
                </a:lnTo>
                <a:lnTo>
                  <a:pt x="77688" y="183506"/>
                </a:lnTo>
                <a:lnTo>
                  <a:pt x="91401" y="187056"/>
                </a:lnTo>
                <a:lnTo>
                  <a:pt x="150786" y="187056"/>
                </a:lnTo>
                <a:lnTo>
                  <a:pt x="159909" y="183506"/>
                </a:lnTo>
                <a:lnTo>
                  <a:pt x="173622" y="176450"/>
                </a:lnTo>
                <a:lnTo>
                  <a:pt x="191869" y="169394"/>
                </a:lnTo>
                <a:lnTo>
                  <a:pt x="201048" y="162337"/>
                </a:lnTo>
                <a:lnTo>
                  <a:pt x="205582" y="155281"/>
                </a:lnTo>
                <a:lnTo>
                  <a:pt x="214761" y="148225"/>
                </a:lnTo>
                <a:lnTo>
                  <a:pt x="219295" y="141169"/>
                </a:lnTo>
                <a:lnTo>
                  <a:pt x="223885" y="134112"/>
                </a:lnTo>
                <a:lnTo>
                  <a:pt x="223885" y="127056"/>
                </a:lnTo>
                <a:lnTo>
                  <a:pt x="228474" y="116450"/>
                </a:lnTo>
                <a:lnTo>
                  <a:pt x="228474" y="109394"/>
                </a:lnTo>
                <a:lnTo>
                  <a:pt x="233008" y="102337"/>
                </a:lnTo>
                <a:lnTo>
                  <a:pt x="233008" y="81168"/>
                </a:lnTo>
                <a:lnTo>
                  <a:pt x="228474" y="70606"/>
                </a:lnTo>
                <a:lnTo>
                  <a:pt x="228474" y="60000"/>
                </a:lnTo>
                <a:lnTo>
                  <a:pt x="223885" y="52943"/>
                </a:lnTo>
                <a:lnTo>
                  <a:pt x="214761" y="42337"/>
                </a:lnTo>
                <a:lnTo>
                  <a:pt x="210172" y="35281"/>
                </a:lnTo>
                <a:lnTo>
                  <a:pt x="201048" y="28225"/>
                </a:lnTo>
                <a:lnTo>
                  <a:pt x="196458" y="21168"/>
                </a:lnTo>
                <a:lnTo>
                  <a:pt x="178212" y="14112"/>
                </a:lnTo>
                <a:lnTo>
                  <a:pt x="164499" y="7056"/>
                </a:lnTo>
                <a:lnTo>
                  <a:pt x="155319" y="3550"/>
                </a:lnTo>
                <a:lnTo>
                  <a:pt x="146196" y="3550"/>
                </a:lnTo>
                <a:lnTo>
                  <a:pt x="132483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6774310" y="3163408"/>
            <a:ext cx="0" cy="179996"/>
          </a:xfrm>
          <a:custGeom>
            <a:avLst/>
            <a:gdLst/>
            <a:ahLst/>
            <a:cxnLst/>
            <a:rect l="l" t="t" r="r" b="b"/>
            <a:pathLst>
              <a:path h="179996">
                <a:moveTo>
                  <a:pt x="0" y="0"/>
                </a:moveTo>
                <a:lnTo>
                  <a:pt x="0" y="179996"/>
                </a:lnTo>
              </a:path>
            </a:pathLst>
          </a:custGeom>
          <a:ln w="51531">
            <a:solidFill>
              <a:srgbClr val="9900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6525294" y="3163404"/>
            <a:ext cx="191925" cy="180000"/>
          </a:xfrm>
          <a:custGeom>
            <a:avLst/>
            <a:gdLst/>
            <a:ahLst/>
            <a:cxnLst/>
            <a:rect l="l" t="t" r="r" b="b"/>
            <a:pathLst>
              <a:path w="191925" h="180000">
                <a:moveTo>
                  <a:pt x="109647" y="0"/>
                </a:moveTo>
                <a:lnTo>
                  <a:pt x="0" y="0"/>
                </a:lnTo>
                <a:lnTo>
                  <a:pt x="0" y="180000"/>
                </a:lnTo>
                <a:lnTo>
                  <a:pt x="109647" y="180000"/>
                </a:lnTo>
                <a:lnTo>
                  <a:pt x="137073" y="176450"/>
                </a:lnTo>
                <a:lnTo>
                  <a:pt x="150786" y="169394"/>
                </a:lnTo>
                <a:lnTo>
                  <a:pt x="164499" y="158831"/>
                </a:lnTo>
                <a:lnTo>
                  <a:pt x="182745" y="130606"/>
                </a:lnTo>
                <a:lnTo>
                  <a:pt x="187335" y="116450"/>
                </a:lnTo>
                <a:lnTo>
                  <a:pt x="191925" y="102337"/>
                </a:lnTo>
                <a:lnTo>
                  <a:pt x="191925" y="70606"/>
                </a:lnTo>
                <a:lnTo>
                  <a:pt x="187335" y="52943"/>
                </a:lnTo>
                <a:lnTo>
                  <a:pt x="178212" y="38831"/>
                </a:lnTo>
                <a:lnTo>
                  <a:pt x="169032" y="28225"/>
                </a:lnTo>
                <a:lnTo>
                  <a:pt x="141663" y="7056"/>
                </a:lnTo>
                <a:lnTo>
                  <a:pt x="118770" y="3550"/>
                </a:lnTo>
                <a:lnTo>
                  <a:pt x="109647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6278550" y="3163404"/>
            <a:ext cx="219317" cy="180000"/>
          </a:xfrm>
          <a:custGeom>
            <a:avLst/>
            <a:gdLst/>
            <a:ahLst/>
            <a:cxnLst/>
            <a:rect l="l" t="t" r="r" b="b"/>
            <a:pathLst>
              <a:path w="219317" h="180000">
                <a:moveTo>
                  <a:pt x="137096" y="0"/>
                </a:moveTo>
                <a:lnTo>
                  <a:pt x="77654" y="0"/>
                </a:lnTo>
                <a:lnTo>
                  <a:pt x="0" y="180000"/>
                </a:lnTo>
                <a:lnTo>
                  <a:pt x="50284" y="180000"/>
                </a:lnTo>
                <a:lnTo>
                  <a:pt x="63941" y="144719"/>
                </a:lnTo>
                <a:lnTo>
                  <a:pt x="203201" y="144719"/>
                </a:lnTo>
                <a:lnTo>
                  <a:pt x="137096" y="0"/>
                </a:lnTo>
                <a:close/>
              </a:path>
              <a:path w="219317" h="180000">
                <a:moveTo>
                  <a:pt x="203201" y="144719"/>
                </a:moveTo>
                <a:lnTo>
                  <a:pt x="150809" y="144719"/>
                </a:lnTo>
                <a:lnTo>
                  <a:pt x="164465" y="180000"/>
                </a:lnTo>
                <a:lnTo>
                  <a:pt x="219317" y="180000"/>
                </a:lnTo>
                <a:lnTo>
                  <a:pt x="203201" y="144719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6059227" y="3163404"/>
            <a:ext cx="196475" cy="180000"/>
          </a:xfrm>
          <a:custGeom>
            <a:avLst/>
            <a:gdLst/>
            <a:ahLst/>
            <a:cxnLst/>
            <a:rect l="l" t="t" r="r" b="b"/>
            <a:pathLst>
              <a:path w="196475" h="180000">
                <a:moveTo>
                  <a:pt x="132506" y="0"/>
                </a:moveTo>
                <a:lnTo>
                  <a:pt x="0" y="0"/>
                </a:lnTo>
                <a:lnTo>
                  <a:pt x="0" y="180000"/>
                </a:lnTo>
                <a:lnTo>
                  <a:pt x="50262" y="180000"/>
                </a:lnTo>
                <a:lnTo>
                  <a:pt x="50262" y="112944"/>
                </a:lnTo>
                <a:lnTo>
                  <a:pt x="180499" y="112944"/>
                </a:lnTo>
                <a:lnTo>
                  <a:pt x="178201" y="109394"/>
                </a:lnTo>
                <a:lnTo>
                  <a:pt x="173628" y="105887"/>
                </a:lnTo>
                <a:lnTo>
                  <a:pt x="169061" y="102337"/>
                </a:lnTo>
                <a:lnTo>
                  <a:pt x="159921" y="98831"/>
                </a:lnTo>
                <a:lnTo>
                  <a:pt x="155353" y="95281"/>
                </a:lnTo>
                <a:lnTo>
                  <a:pt x="169061" y="88225"/>
                </a:lnTo>
                <a:lnTo>
                  <a:pt x="178201" y="84719"/>
                </a:lnTo>
                <a:lnTo>
                  <a:pt x="191908" y="63550"/>
                </a:lnTo>
                <a:lnTo>
                  <a:pt x="191908" y="38831"/>
                </a:lnTo>
                <a:lnTo>
                  <a:pt x="173628" y="10606"/>
                </a:lnTo>
                <a:lnTo>
                  <a:pt x="164494" y="7056"/>
                </a:lnTo>
                <a:lnTo>
                  <a:pt x="150786" y="3550"/>
                </a:lnTo>
                <a:lnTo>
                  <a:pt x="141646" y="3550"/>
                </a:lnTo>
                <a:lnTo>
                  <a:pt x="132506" y="0"/>
                </a:lnTo>
                <a:close/>
              </a:path>
              <a:path w="196475" h="180000">
                <a:moveTo>
                  <a:pt x="180499" y="112944"/>
                </a:moveTo>
                <a:lnTo>
                  <a:pt x="118799" y="112944"/>
                </a:lnTo>
                <a:lnTo>
                  <a:pt x="123366" y="116450"/>
                </a:lnTo>
                <a:lnTo>
                  <a:pt x="127939" y="116450"/>
                </a:lnTo>
                <a:lnTo>
                  <a:pt x="132506" y="120000"/>
                </a:lnTo>
                <a:lnTo>
                  <a:pt x="132506" y="127056"/>
                </a:lnTo>
                <a:lnTo>
                  <a:pt x="137079" y="130606"/>
                </a:lnTo>
                <a:lnTo>
                  <a:pt x="137079" y="176450"/>
                </a:lnTo>
                <a:lnTo>
                  <a:pt x="141646" y="180000"/>
                </a:lnTo>
                <a:lnTo>
                  <a:pt x="196475" y="180000"/>
                </a:lnTo>
                <a:lnTo>
                  <a:pt x="196475" y="176450"/>
                </a:lnTo>
                <a:lnTo>
                  <a:pt x="191908" y="172944"/>
                </a:lnTo>
                <a:lnTo>
                  <a:pt x="187335" y="169394"/>
                </a:lnTo>
                <a:lnTo>
                  <a:pt x="187335" y="127056"/>
                </a:lnTo>
                <a:lnTo>
                  <a:pt x="182768" y="120000"/>
                </a:lnTo>
                <a:lnTo>
                  <a:pt x="182768" y="116450"/>
                </a:lnTo>
                <a:lnTo>
                  <a:pt x="180499" y="112944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6264843" y="3431629"/>
            <a:ext cx="297000" cy="218823"/>
          </a:xfrm>
          <a:custGeom>
            <a:avLst/>
            <a:gdLst/>
            <a:ahLst/>
            <a:cxnLst/>
            <a:rect l="l" t="t" r="r" b="b"/>
            <a:pathLst>
              <a:path w="297000" h="218823">
                <a:moveTo>
                  <a:pt x="132500" y="0"/>
                </a:moveTo>
                <a:lnTo>
                  <a:pt x="0" y="151775"/>
                </a:lnTo>
                <a:lnTo>
                  <a:pt x="9140" y="155281"/>
                </a:lnTo>
                <a:lnTo>
                  <a:pt x="13707" y="158831"/>
                </a:lnTo>
                <a:lnTo>
                  <a:pt x="22847" y="158831"/>
                </a:lnTo>
                <a:lnTo>
                  <a:pt x="45689" y="176467"/>
                </a:lnTo>
                <a:lnTo>
                  <a:pt x="50279" y="183528"/>
                </a:lnTo>
                <a:lnTo>
                  <a:pt x="50279" y="187056"/>
                </a:lnTo>
                <a:lnTo>
                  <a:pt x="54812" y="190584"/>
                </a:lnTo>
                <a:lnTo>
                  <a:pt x="54812" y="197645"/>
                </a:lnTo>
                <a:lnTo>
                  <a:pt x="59402" y="204706"/>
                </a:lnTo>
                <a:lnTo>
                  <a:pt x="59402" y="218823"/>
                </a:lnTo>
                <a:lnTo>
                  <a:pt x="292410" y="218823"/>
                </a:lnTo>
                <a:lnTo>
                  <a:pt x="292410" y="211762"/>
                </a:lnTo>
                <a:lnTo>
                  <a:pt x="297000" y="197645"/>
                </a:lnTo>
                <a:lnTo>
                  <a:pt x="292410" y="180000"/>
                </a:lnTo>
                <a:lnTo>
                  <a:pt x="292410" y="165887"/>
                </a:lnTo>
                <a:lnTo>
                  <a:pt x="287877" y="148225"/>
                </a:lnTo>
                <a:lnTo>
                  <a:pt x="278697" y="130606"/>
                </a:lnTo>
                <a:lnTo>
                  <a:pt x="260451" y="95281"/>
                </a:lnTo>
                <a:lnTo>
                  <a:pt x="233025" y="60000"/>
                </a:lnTo>
                <a:lnTo>
                  <a:pt x="219312" y="45887"/>
                </a:lnTo>
                <a:lnTo>
                  <a:pt x="187352" y="21168"/>
                </a:lnTo>
                <a:lnTo>
                  <a:pt x="169049" y="14112"/>
                </a:lnTo>
                <a:lnTo>
                  <a:pt x="155336" y="7056"/>
                </a:lnTo>
                <a:lnTo>
                  <a:pt x="132500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6054659" y="3717509"/>
            <a:ext cx="324437" cy="197641"/>
          </a:xfrm>
          <a:custGeom>
            <a:avLst/>
            <a:gdLst/>
            <a:ahLst/>
            <a:cxnLst/>
            <a:rect l="l" t="t" r="r" b="b"/>
            <a:pathLst>
              <a:path w="324437" h="197641">
                <a:moveTo>
                  <a:pt x="109658" y="0"/>
                </a:moveTo>
                <a:lnTo>
                  <a:pt x="0" y="155286"/>
                </a:lnTo>
                <a:lnTo>
                  <a:pt x="9134" y="162346"/>
                </a:lnTo>
                <a:lnTo>
                  <a:pt x="27414" y="172935"/>
                </a:lnTo>
                <a:lnTo>
                  <a:pt x="45689" y="179991"/>
                </a:lnTo>
                <a:lnTo>
                  <a:pt x="68536" y="187052"/>
                </a:lnTo>
                <a:lnTo>
                  <a:pt x="86811" y="190580"/>
                </a:lnTo>
                <a:lnTo>
                  <a:pt x="109658" y="194108"/>
                </a:lnTo>
                <a:lnTo>
                  <a:pt x="127933" y="197641"/>
                </a:lnTo>
                <a:lnTo>
                  <a:pt x="191903" y="197641"/>
                </a:lnTo>
                <a:lnTo>
                  <a:pt x="210183" y="194108"/>
                </a:lnTo>
                <a:lnTo>
                  <a:pt x="255872" y="187052"/>
                </a:lnTo>
                <a:lnTo>
                  <a:pt x="292421" y="172935"/>
                </a:lnTo>
                <a:lnTo>
                  <a:pt x="324437" y="155286"/>
                </a:lnTo>
                <a:lnTo>
                  <a:pt x="228879" y="14116"/>
                </a:lnTo>
                <a:lnTo>
                  <a:pt x="141646" y="14116"/>
                </a:lnTo>
                <a:lnTo>
                  <a:pt x="137073" y="10584"/>
                </a:lnTo>
                <a:lnTo>
                  <a:pt x="127933" y="7056"/>
                </a:lnTo>
                <a:lnTo>
                  <a:pt x="123366" y="7056"/>
                </a:lnTo>
                <a:lnTo>
                  <a:pt x="109658" y="0"/>
                </a:lnTo>
                <a:close/>
              </a:path>
              <a:path w="324437" h="197641">
                <a:moveTo>
                  <a:pt x="219323" y="0"/>
                </a:moveTo>
                <a:lnTo>
                  <a:pt x="210183" y="7056"/>
                </a:lnTo>
                <a:lnTo>
                  <a:pt x="205610" y="7056"/>
                </a:lnTo>
                <a:lnTo>
                  <a:pt x="196475" y="10584"/>
                </a:lnTo>
                <a:lnTo>
                  <a:pt x="191903" y="14116"/>
                </a:lnTo>
                <a:lnTo>
                  <a:pt x="228879" y="14116"/>
                </a:lnTo>
                <a:lnTo>
                  <a:pt x="219323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5890166" y="3431629"/>
            <a:ext cx="274152" cy="218823"/>
          </a:xfrm>
          <a:custGeom>
            <a:avLst/>
            <a:gdLst/>
            <a:ahLst/>
            <a:cxnLst/>
            <a:rect l="l" t="t" r="r" b="b"/>
            <a:pathLst>
              <a:path w="274152" h="218823">
                <a:moveTo>
                  <a:pt x="155353" y="0"/>
                </a:moveTo>
                <a:lnTo>
                  <a:pt x="141646" y="3550"/>
                </a:lnTo>
                <a:lnTo>
                  <a:pt x="105091" y="24718"/>
                </a:lnTo>
                <a:lnTo>
                  <a:pt x="91384" y="38831"/>
                </a:lnTo>
                <a:lnTo>
                  <a:pt x="77676" y="49393"/>
                </a:lnTo>
                <a:lnTo>
                  <a:pt x="50262" y="77662"/>
                </a:lnTo>
                <a:lnTo>
                  <a:pt x="22847" y="120000"/>
                </a:lnTo>
                <a:lnTo>
                  <a:pt x="13707" y="137662"/>
                </a:lnTo>
                <a:lnTo>
                  <a:pt x="0" y="180000"/>
                </a:lnTo>
                <a:lnTo>
                  <a:pt x="0" y="218823"/>
                </a:lnTo>
                <a:lnTo>
                  <a:pt x="223890" y="218823"/>
                </a:lnTo>
                <a:lnTo>
                  <a:pt x="223890" y="204706"/>
                </a:lnTo>
                <a:lnTo>
                  <a:pt x="228463" y="201173"/>
                </a:lnTo>
                <a:lnTo>
                  <a:pt x="228463" y="190584"/>
                </a:lnTo>
                <a:lnTo>
                  <a:pt x="233030" y="187056"/>
                </a:lnTo>
                <a:lnTo>
                  <a:pt x="237598" y="180000"/>
                </a:lnTo>
                <a:lnTo>
                  <a:pt x="237598" y="176467"/>
                </a:lnTo>
                <a:lnTo>
                  <a:pt x="265012" y="155281"/>
                </a:lnTo>
                <a:lnTo>
                  <a:pt x="274152" y="151775"/>
                </a:lnTo>
                <a:lnTo>
                  <a:pt x="155353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6164318" y="3611630"/>
            <a:ext cx="109664" cy="81173"/>
          </a:xfrm>
          <a:custGeom>
            <a:avLst/>
            <a:gdLst/>
            <a:ahLst/>
            <a:cxnLst/>
            <a:rect l="l" t="t" r="r" b="b"/>
            <a:pathLst>
              <a:path w="109664" h="81173">
                <a:moveTo>
                  <a:pt x="68536" y="0"/>
                </a:moveTo>
                <a:lnTo>
                  <a:pt x="36554" y="0"/>
                </a:lnTo>
                <a:lnTo>
                  <a:pt x="27414" y="3528"/>
                </a:lnTo>
                <a:lnTo>
                  <a:pt x="18274" y="10584"/>
                </a:lnTo>
                <a:lnTo>
                  <a:pt x="9140" y="14116"/>
                </a:lnTo>
                <a:lnTo>
                  <a:pt x="4567" y="21173"/>
                </a:lnTo>
                <a:lnTo>
                  <a:pt x="4567" y="31761"/>
                </a:lnTo>
                <a:lnTo>
                  <a:pt x="0" y="45878"/>
                </a:lnTo>
                <a:lnTo>
                  <a:pt x="0" y="49407"/>
                </a:lnTo>
                <a:lnTo>
                  <a:pt x="13707" y="70584"/>
                </a:lnTo>
                <a:lnTo>
                  <a:pt x="41122" y="81173"/>
                </a:lnTo>
                <a:lnTo>
                  <a:pt x="68536" y="81173"/>
                </a:lnTo>
                <a:lnTo>
                  <a:pt x="95951" y="70584"/>
                </a:lnTo>
                <a:lnTo>
                  <a:pt x="105091" y="56467"/>
                </a:lnTo>
                <a:lnTo>
                  <a:pt x="109664" y="45878"/>
                </a:lnTo>
                <a:lnTo>
                  <a:pt x="109664" y="38822"/>
                </a:lnTo>
                <a:lnTo>
                  <a:pt x="100524" y="17645"/>
                </a:lnTo>
                <a:lnTo>
                  <a:pt x="95951" y="10584"/>
                </a:lnTo>
                <a:lnTo>
                  <a:pt x="68536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8124505" y="3431629"/>
            <a:ext cx="296983" cy="218823"/>
          </a:xfrm>
          <a:custGeom>
            <a:avLst/>
            <a:gdLst/>
            <a:ahLst/>
            <a:cxnLst/>
            <a:rect l="l" t="t" r="r" b="b"/>
            <a:pathLst>
              <a:path w="296983" h="218823">
                <a:moveTo>
                  <a:pt x="132540" y="0"/>
                </a:moveTo>
                <a:lnTo>
                  <a:pt x="0" y="151775"/>
                </a:lnTo>
                <a:lnTo>
                  <a:pt x="4589" y="151775"/>
                </a:lnTo>
                <a:lnTo>
                  <a:pt x="13713" y="158831"/>
                </a:lnTo>
                <a:lnTo>
                  <a:pt x="22836" y="158831"/>
                </a:lnTo>
                <a:lnTo>
                  <a:pt x="27426" y="162337"/>
                </a:lnTo>
                <a:lnTo>
                  <a:pt x="36549" y="169411"/>
                </a:lnTo>
                <a:lnTo>
                  <a:pt x="45728" y="176467"/>
                </a:lnTo>
                <a:lnTo>
                  <a:pt x="50262" y="183528"/>
                </a:lnTo>
                <a:lnTo>
                  <a:pt x="50262" y="187056"/>
                </a:lnTo>
                <a:lnTo>
                  <a:pt x="54852" y="190584"/>
                </a:lnTo>
                <a:lnTo>
                  <a:pt x="59385" y="197645"/>
                </a:lnTo>
                <a:lnTo>
                  <a:pt x="59385" y="218823"/>
                </a:lnTo>
                <a:lnTo>
                  <a:pt x="292450" y="218823"/>
                </a:lnTo>
                <a:lnTo>
                  <a:pt x="292450" y="211762"/>
                </a:lnTo>
                <a:lnTo>
                  <a:pt x="296983" y="197645"/>
                </a:lnTo>
                <a:lnTo>
                  <a:pt x="296983" y="180000"/>
                </a:lnTo>
                <a:lnTo>
                  <a:pt x="292450" y="165887"/>
                </a:lnTo>
                <a:lnTo>
                  <a:pt x="287860" y="148225"/>
                </a:lnTo>
                <a:lnTo>
                  <a:pt x="269614" y="112944"/>
                </a:lnTo>
                <a:lnTo>
                  <a:pt x="260434" y="95281"/>
                </a:lnTo>
                <a:lnTo>
                  <a:pt x="246721" y="77662"/>
                </a:lnTo>
                <a:lnTo>
                  <a:pt x="233064" y="60000"/>
                </a:lnTo>
                <a:lnTo>
                  <a:pt x="219351" y="45887"/>
                </a:lnTo>
                <a:lnTo>
                  <a:pt x="187335" y="21168"/>
                </a:lnTo>
                <a:lnTo>
                  <a:pt x="173622" y="14112"/>
                </a:lnTo>
                <a:lnTo>
                  <a:pt x="155376" y="7056"/>
                </a:lnTo>
                <a:lnTo>
                  <a:pt x="132540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914333" y="3717509"/>
            <a:ext cx="324409" cy="197641"/>
          </a:xfrm>
          <a:custGeom>
            <a:avLst/>
            <a:gdLst/>
            <a:ahLst/>
            <a:cxnLst/>
            <a:rect l="l" t="t" r="r" b="b"/>
            <a:pathLst>
              <a:path w="324409" h="197641">
                <a:moveTo>
                  <a:pt x="114237" y="0"/>
                </a:moveTo>
                <a:lnTo>
                  <a:pt x="0" y="155286"/>
                </a:lnTo>
                <a:lnTo>
                  <a:pt x="9123" y="162346"/>
                </a:lnTo>
                <a:lnTo>
                  <a:pt x="27426" y="172935"/>
                </a:lnTo>
                <a:lnTo>
                  <a:pt x="45672" y="179991"/>
                </a:lnTo>
                <a:lnTo>
                  <a:pt x="68565" y="187052"/>
                </a:lnTo>
                <a:lnTo>
                  <a:pt x="91401" y="190580"/>
                </a:lnTo>
                <a:lnTo>
                  <a:pt x="127950" y="197641"/>
                </a:lnTo>
                <a:lnTo>
                  <a:pt x="191925" y="197641"/>
                </a:lnTo>
                <a:lnTo>
                  <a:pt x="214761" y="194108"/>
                </a:lnTo>
                <a:lnTo>
                  <a:pt x="233008" y="190580"/>
                </a:lnTo>
                <a:lnTo>
                  <a:pt x="255901" y="187052"/>
                </a:lnTo>
                <a:lnTo>
                  <a:pt x="274147" y="179991"/>
                </a:lnTo>
                <a:lnTo>
                  <a:pt x="296983" y="172935"/>
                </a:lnTo>
                <a:lnTo>
                  <a:pt x="324409" y="155286"/>
                </a:lnTo>
                <a:lnTo>
                  <a:pt x="228851" y="14116"/>
                </a:lnTo>
                <a:lnTo>
                  <a:pt x="146196" y="14116"/>
                </a:lnTo>
                <a:lnTo>
                  <a:pt x="127950" y="7056"/>
                </a:lnTo>
                <a:lnTo>
                  <a:pt x="123360" y="7056"/>
                </a:lnTo>
                <a:lnTo>
                  <a:pt x="114237" y="0"/>
                </a:lnTo>
                <a:close/>
              </a:path>
              <a:path w="324409" h="197641">
                <a:moveTo>
                  <a:pt x="219295" y="0"/>
                </a:moveTo>
                <a:lnTo>
                  <a:pt x="214761" y="3528"/>
                </a:lnTo>
                <a:lnTo>
                  <a:pt x="210172" y="7056"/>
                </a:lnTo>
                <a:lnTo>
                  <a:pt x="205638" y="7056"/>
                </a:lnTo>
                <a:lnTo>
                  <a:pt x="201048" y="10584"/>
                </a:lnTo>
                <a:lnTo>
                  <a:pt x="191925" y="14116"/>
                </a:lnTo>
                <a:lnTo>
                  <a:pt x="228851" y="14116"/>
                </a:lnTo>
                <a:lnTo>
                  <a:pt x="219295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749833" y="3431629"/>
            <a:ext cx="278737" cy="218823"/>
          </a:xfrm>
          <a:custGeom>
            <a:avLst/>
            <a:gdLst/>
            <a:ahLst/>
            <a:cxnLst/>
            <a:rect l="l" t="t" r="r" b="b"/>
            <a:pathLst>
              <a:path w="278737" h="218823">
                <a:moveTo>
                  <a:pt x="155376" y="0"/>
                </a:moveTo>
                <a:lnTo>
                  <a:pt x="146196" y="3550"/>
                </a:lnTo>
                <a:lnTo>
                  <a:pt x="123360" y="14112"/>
                </a:lnTo>
                <a:lnTo>
                  <a:pt x="105114" y="24718"/>
                </a:lnTo>
                <a:lnTo>
                  <a:pt x="91401" y="38831"/>
                </a:lnTo>
                <a:lnTo>
                  <a:pt x="77688" y="49393"/>
                </a:lnTo>
                <a:lnTo>
                  <a:pt x="50262" y="77662"/>
                </a:lnTo>
                <a:lnTo>
                  <a:pt x="32015" y="105887"/>
                </a:lnTo>
                <a:lnTo>
                  <a:pt x="22836" y="120000"/>
                </a:lnTo>
                <a:lnTo>
                  <a:pt x="13713" y="137662"/>
                </a:lnTo>
                <a:lnTo>
                  <a:pt x="9123" y="151775"/>
                </a:lnTo>
                <a:lnTo>
                  <a:pt x="4589" y="165887"/>
                </a:lnTo>
                <a:lnTo>
                  <a:pt x="4589" y="180000"/>
                </a:lnTo>
                <a:lnTo>
                  <a:pt x="0" y="197645"/>
                </a:lnTo>
                <a:lnTo>
                  <a:pt x="4589" y="218823"/>
                </a:lnTo>
                <a:lnTo>
                  <a:pt x="223885" y="218823"/>
                </a:lnTo>
                <a:lnTo>
                  <a:pt x="223885" y="204706"/>
                </a:lnTo>
                <a:lnTo>
                  <a:pt x="228474" y="201173"/>
                </a:lnTo>
                <a:lnTo>
                  <a:pt x="228474" y="190584"/>
                </a:lnTo>
                <a:lnTo>
                  <a:pt x="233064" y="187056"/>
                </a:lnTo>
                <a:lnTo>
                  <a:pt x="237598" y="180000"/>
                </a:lnTo>
                <a:lnTo>
                  <a:pt x="237598" y="176467"/>
                </a:lnTo>
                <a:lnTo>
                  <a:pt x="242187" y="172939"/>
                </a:lnTo>
                <a:lnTo>
                  <a:pt x="246721" y="169411"/>
                </a:lnTo>
                <a:lnTo>
                  <a:pt x="260434" y="158831"/>
                </a:lnTo>
                <a:lnTo>
                  <a:pt x="278737" y="151775"/>
                </a:lnTo>
                <a:lnTo>
                  <a:pt x="155376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8028571" y="3611630"/>
            <a:ext cx="105057" cy="81173"/>
          </a:xfrm>
          <a:custGeom>
            <a:avLst/>
            <a:gdLst/>
            <a:ahLst/>
            <a:cxnLst/>
            <a:rect l="l" t="t" r="r" b="b"/>
            <a:pathLst>
              <a:path w="105057" h="81173">
                <a:moveTo>
                  <a:pt x="63975" y="0"/>
                </a:moveTo>
                <a:lnTo>
                  <a:pt x="31959" y="0"/>
                </a:lnTo>
                <a:lnTo>
                  <a:pt x="22836" y="3528"/>
                </a:lnTo>
                <a:lnTo>
                  <a:pt x="9123" y="14116"/>
                </a:lnTo>
                <a:lnTo>
                  <a:pt x="4533" y="21173"/>
                </a:lnTo>
                <a:lnTo>
                  <a:pt x="0" y="31761"/>
                </a:lnTo>
                <a:lnTo>
                  <a:pt x="0" y="56467"/>
                </a:lnTo>
                <a:lnTo>
                  <a:pt x="4533" y="63523"/>
                </a:lnTo>
                <a:lnTo>
                  <a:pt x="9123" y="70584"/>
                </a:lnTo>
                <a:lnTo>
                  <a:pt x="36549" y="81173"/>
                </a:lnTo>
                <a:lnTo>
                  <a:pt x="63975" y="81173"/>
                </a:lnTo>
                <a:lnTo>
                  <a:pt x="77688" y="77645"/>
                </a:lnTo>
                <a:lnTo>
                  <a:pt x="82221" y="74112"/>
                </a:lnTo>
                <a:lnTo>
                  <a:pt x="91401" y="70584"/>
                </a:lnTo>
                <a:lnTo>
                  <a:pt x="95934" y="63523"/>
                </a:lnTo>
                <a:lnTo>
                  <a:pt x="100524" y="56467"/>
                </a:lnTo>
                <a:lnTo>
                  <a:pt x="105057" y="45878"/>
                </a:lnTo>
                <a:lnTo>
                  <a:pt x="105057" y="38822"/>
                </a:lnTo>
                <a:lnTo>
                  <a:pt x="100524" y="28233"/>
                </a:lnTo>
                <a:lnTo>
                  <a:pt x="95934" y="17645"/>
                </a:lnTo>
                <a:lnTo>
                  <a:pt x="91401" y="10584"/>
                </a:lnTo>
                <a:lnTo>
                  <a:pt x="63975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937169" y="2665783"/>
            <a:ext cx="324409" cy="300000"/>
          </a:xfrm>
          <a:custGeom>
            <a:avLst/>
            <a:gdLst/>
            <a:ahLst/>
            <a:cxnLst/>
            <a:rect l="l" t="t" r="r" b="b"/>
            <a:pathLst>
              <a:path w="324409" h="300000">
                <a:moveTo>
                  <a:pt x="233064" y="0"/>
                </a:moveTo>
                <a:lnTo>
                  <a:pt x="0" y="0"/>
                </a:lnTo>
                <a:lnTo>
                  <a:pt x="0" y="300000"/>
                </a:lnTo>
                <a:lnTo>
                  <a:pt x="86811" y="300000"/>
                </a:lnTo>
                <a:lnTo>
                  <a:pt x="86811" y="187056"/>
                </a:lnTo>
                <a:lnTo>
                  <a:pt x="300049" y="187056"/>
                </a:lnTo>
                <a:lnTo>
                  <a:pt x="269614" y="158831"/>
                </a:lnTo>
                <a:lnTo>
                  <a:pt x="260434" y="155281"/>
                </a:lnTo>
                <a:lnTo>
                  <a:pt x="283327" y="148225"/>
                </a:lnTo>
                <a:lnTo>
                  <a:pt x="296983" y="137619"/>
                </a:lnTo>
                <a:lnTo>
                  <a:pt x="306163" y="127056"/>
                </a:lnTo>
                <a:lnTo>
                  <a:pt x="310696" y="116450"/>
                </a:lnTo>
                <a:lnTo>
                  <a:pt x="315286" y="102337"/>
                </a:lnTo>
                <a:lnTo>
                  <a:pt x="319876" y="91775"/>
                </a:lnTo>
                <a:lnTo>
                  <a:pt x="319876" y="63506"/>
                </a:lnTo>
                <a:lnTo>
                  <a:pt x="315286" y="49393"/>
                </a:lnTo>
                <a:lnTo>
                  <a:pt x="287860" y="17618"/>
                </a:lnTo>
                <a:lnTo>
                  <a:pt x="269614" y="10562"/>
                </a:lnTo>
                <a:lnTo>
                  <a:pt x="255901" y="3506"/>
                </a:lnTo>
                <a:lnTo>
                  <a:pt x="233064" y="0"/>
                </a:lnTo>
                <a:close/>
              </a:path>
              <a:path w="324409" h="300000">
                <a:moveTo>
                  <a:pt x="300049" y="187056"/>
                </a:moveTo>
                <a:lnTo>
                  <a:pt x="196458" y="187056"/>
                </a:lnTo>
                <a:lnTo>
                  <a:pt x="214761" y="194113"/>
                </a:lnTo>
                <a:lnTo>
                  <a:pt x="219351" y="201169"/>
                </a:lnTo>
                <a:lnTo>
                  <a:pt x="223885" y="208225"/>
                </a:lnTo>
                <a:lnTo>
                  <a:pt x="223885" y="215281"/>
                </a:lnTo>
                <a:lnTo>
                  <a:pt x="228474" y="222338"/>
                </a:lnTo>
                <a:lnTo>
                  <a:pt x="228474" y="232944"/>
                </a:lnTo>
                <a:lnTo>
                  <a:pt x="223885" y="240000"/>
                </a:lnTo>
                <a:lnTo>
                  <a:pt x="223885" y="271731"/>
                </a:lnTo>
                <a:lnTo>
                  <a:pt x="228474" y="278788"/>
                </a:lnTo>
                <a:lnTo>
                  <a:pt x="228474" y="289394"/>
                </a:lnTo>
                <a:lnTo>
                  <a:pt x="233064" y="296450"/>
                </a:lnTo>
                <a:lnTo>
                  <a:pt x="237598" y="300000"/>
                </a:lnTo>
                <a:lnTo>
                  <a:pt x="324409" y="300000"/>
                </a:lnTo>
                <a:lnTo>
                  <a:pt x="324409" y="289394"/>
                </a:lnTo>
                <a:lnTo>
                  <a:pt x="310696" y="278788"/>
                </a:lnTo>
                <a:lnTo>
                  <a:pt x="310696" y="271731"/>
                </a:lnTo>
                <a:lnTo>
                  <a:pt x="306163" y="264675"/>
                </a:lnTo>
                <a:lnTo>
                  <a:pt x="306163" y="201169"/>
                </a:lnTo>
                <a:lnTo>
                  <a:pt x="300049" y="18705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580800" y="2943023"/>
            <a:ext cx="292393" cy="0"/>
          </a:xfrm>
          <a:custGeom>
            <a:avLst/>
            <a:gdLst/>
            <a:ahLst/>
            <a:cxnLst/>
            <a:rect l="l" t="t" r="r" b="b"/>
            <a:pathLst>
              <a:path w="292393">
                <a:moveTo>
                  <a:pt x="0" y="0"/>
                </a:moveTo>
                <a:lnTo>
                  <a:pt x="292393" y="0"/>
                </a:lnTo>
              </a:path>
            </a:pathLst>
          </a:custGeom>
          <a:ln w="47795">
            <a:solidFill>
              <a:srgbClr val="FFFF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580800" y="2838894"/>
            <a:ext cx="82221" cy="80866"/>
          </a:xfrm>
          <a:custGeom>
            <a:avLst/>
            <a:gdLst/>
            <a:ahLst/>
            <a:cxnLst/>
            <a:rect l="l" t="t" r="r" b="b"/>
            <a:pathLst>
              <a:path w="82221" h="80866">
                <a:moveTo>
                  <a:pt x="0" y="80866"/>
                </a:moveTo>
                <a:lnTo>
                  <a:pt x="82221" y="80866"/>
                </a:lnTo>
                <a:lnTo>
                  <a:pt x="82221" y="0"/>
                </a:lnTo>
                <a:lnTo>
                  <a:pt x="0" y="0"/>
                </a:lnTo>
                <a:lnTo>
                  <a:pt x="0" y="8086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580800" y="2813969"/>
            <a:ext cx="269557" cy="0"/>
          </a:xfrm>
          <a:custGeom>
            <a:avLst/>
            <a:gdLst/>
            <a:ahLst/>
            <a:cxnLst/>
            <a:rect l="l" t="t" r="r" b="b"/>
            <a:pathLst>
              <a:path w="269557">
                <a:moveTo>
                  <a:pt x="0" y="0"/>
                </a:moveTo>
                <a:lnTo>
                  <a:pt x="269557" y="0"/>
                </a:lnTo>
              </a:path>
            </a:pathLst>
          </a:custGeom>
          <a:ln w="51119">
            <a:solidFill>
              <a:srgbClr val="FFFF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580800" y="2722579"/>
            <a:ext cx="82221" cy="66465"/>
          </a:xfrm>
          <a:custGeom>
            <a:avLst/>
            <a:gdLst/>
            <a:ahLst/>
            <a:cxnLst/>
            <a:rect l="l" t="t" r="r" b="b"/>
            <a:pathLst>
              <a:path w="82221" h="66465">
                <a:moveTo>
                  <a:pt x="0" y="66465"/>
                </a:moveTo>
                <a:lnTo>
                  <a:pt x="82221" y="66465"/>
                </a:lnTo>
                <a:lnTo>
                  <a:pt x="82221" y="0"/>
                </a:lnTo>
                <a:lnTo>
                  <a:pt x="0" y="0"/>
                </a:lnTo>
                <a:lnTo>
                  <a:pt x="0" y="6646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7580800" y="2694331"/>
            <a:ext cx="287860" cy="0"/>
          </a:xfrm>
          <a:custGeom>
            <a:avLst/>
            <a:gdLst/>
            <a:ahLst/>
            <a:cxnLst/>
            <a:rect l="l" t="t" r="r" b="b"/>
            <a:pathLst>
              <a:path w="287860">
                <a:moveTo>
                  <a:pt x="0" y="0"/>
                </a:moveTo>
                <a:lnTo>
                  <a:pt x="287860" y="0"/>
                </a:lnTo>
              </a:path>
            </a:pathLst>
          </a:custGeom>
          <a:ln w="57765">
            <a:solidFill>
              <a:srgbClr val="FFFF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151277" y="2658727"/>
            <a:ext cx="360958" cy="317619"/>
          </a:xfrm>
          <a:custGeom>
            <a:avLst/>
            <a:gdLst/>
            <a:ahLst/>
            <a:cxnLst/>
            <a:rect l="l" t="t" r="r" b="b"/>
            <a:pathLst>
              <a:path w="360958" h="317619">
                <a:moveTo>
                  <a:pt x="205582" y="0"/>
                </a:moveTo>
                <a:lnTo>
                  <a:pt x="164499" y="3506"/>
                </a:lnTo>
                <a:lnTo>
                  <a:pt x="123360" y="10562"/>
                </a:lnTo>
                <a:lnTo>
                  <a:pt x="86811" y="24675"/>
                </a:lnTo>
                <a:lnTo>
                  <a:pt x="68508" y="31731"/>
                </a:lnTo>
                <a:lnTo>
                  <a:pt x="41139" y="52943"/>
                </a:lnTo>
                <a:lnTo>
                  <a:pt x="31959" y="67056"/>
                </a:lnTo>
                <a:lnTo>
                  <a:pt x="22836" y="77618"/>
                </a:lnTo>
                <a:lnTo>
                  <a:pt x="13713" y="91731"/>
                </a:lnTo>
                <a:lnTo>
                  <a:pt x="9123" y="105887"/>
                </a:lnTo>
                <a:lnTo>
                  <a:pt x="4589" y="120000"/>
                </a:lnTo>
                <a:lnTo>
                  <a:pt x="0" y="137619"/>
                </a:lnTo>
                <a:lnTo>
                  <a:pt x="0" y="197619"/>
                </a:lnTo>
                <a:lnTo>
                  <a:pt x="18246" y="240000"/>
                </a:lnTo>
                <a:lnTo>
                  <a:pt x="36549" y="257619"/>
                </a:lnTo>
                <a:lnTo>
                  <a:pt x="50262" y="275281"/>
                </a:lnTo>
                <a:lnTo>
                  <a:pt x="73098" y="289394"/>
                </a:lnTo>
                <a:lnTo>
                  <a:pt x="118770" y="310563"/>
                </a:lnTo>
                <a:lnTo>
                  <a:pt x="141663" y="314113"/>
                </a:lnTo>
                <a:lnTo>
                  <a:pt x="169032" y="317619"/>
                </a:lnTo>
                <a:lnTo>
                  <a:pt x="191925" y="317619"/>
                </a:lnTo>
                <a:lnTo>
                  <a:pt x="242187" y="307057"/>
                </a:lnTo>
                <a:lnTo>
                  <a:pt x="292450" y="282338"/>
                </a:lnTo>
                <a:lnTo>
                  <a:pt x="301573" y="271731"/>
                </a:lnTo>
                <a:lnTo>
                  <a:pt x="360958" y="271731"/>
                </a:lnTo>
                <a:lnTo>
                  <a:pt x="360958" y="268225"/>
                </a:lnTo>
                <a:lnTo>
                  <a:pt x="187335" y="268225"/>
                </a:lnTo>
                <a:lnTo>
                  <a:pt x="169032" y="264675"/>
                </a:lnTo>
                <a:lnTo>
                  <a:pt x="132483" y="250563"/>
                </a:lnTo>
                <a:lnTo>
                  <a:pt x="114237" y="240000"/>
                </a:lnTo>
                <a:lnTo>
                  <a:pt x="100524" y="229394"/>
                </a:lnTo>
                <a:lnTo>
                  <a:pt x="91401" y="211731"/>
                </a:lnTo>
                <a:lnTo>
                  <a:pt x="82221" y="194113"/>
                </a:lnTo>
                <a:lnTo>
                  <a:pt x="77688" y="172944"/>
                </a:lnTo>
                <a:lnTo>
                  <a:pt x="77688" y="141169"/>
                </a:lnTo>
                <a:lnTo>
                  <a:pt x="82221" y="127056"/>
                </a:lnTo>
                <a:lnTo>
                  <a:pt x="86811" y="112944"/>
                </a:lnTo>
                <a:lnTo>
                  <a:pt x="91401" y="102337"/>
                </a:lnTo>
                <a:lnTo>
                  <a:pt x="100524" y="95281"/>
                </a:lnTo>
                <a:lnTo>
                  <a:pt x="105114" y="84675"/>
                </a:lnTo>
                <a:lnTo>
                  <a:pt x="114237" y="77618"/>
                </a:lnTo>
                <a:lnTo>
                  <a:pt x="123360" y="74112"/>
                </a:lnTo>
                <a:lnTo>
                  <a:pt x="132483" y="67056"/>
                </a:lnTo>
                <a:lnTo>
                  <a:pt x="150786" y="60000"/>
                </a:lnTo>
                <a:lnTo>
                  <a:pt x="159909" y="60000"/>
                </a:lnTo>
                <a:lnTo>
                  <a:pt x="169032" y="56450"/>
                </a:lnTo>
                <a:lnTo>
                  <a:pt x="333532" y="56450"/>
                </a:lnTo>
                <a:lnTo>
                  <a:pt x="328999" y="45887"/>
                </a:lnTo>
                <a:lnTo>
                  <a:pt x="319819" y="38831"/>
                </a:lnTo>
                <a:lnTo>
                  <a:pt x="310696" y="31731"/>
                </a:lnTo>
                <a:lnTo>
                  <a:pt x="283270" y="17618"/>
                </a:lnTo>
                <a:lnTo>
                  <a:pt x="274147" y="14112"/>
                </a:lnTo>
                <a:lnTo>
                  <a:pt x="255844" y="10562"/>
                </a:lnTo>
                <a:lnTo>
                  <a:pt x="228474" y="3506"/>
                </a:lnTo>
                <a:lnTo>
                  <a:pt x="210172" y="3506"/>
                </a:lnTo>
                <a:lnTo>
                  <a:pt x="205582" y="0"/>
                </a:lnTo>
                <a:close/>
              </a:path>
              <a:path w="360958" h="317619">
                <a:moveTo>
                  <a:pt x="360958" y="271731"/>
                </a:moveTo>
                <a:lnTo>
                  <a:pt x="301573" y="271731"/>
                </a:lnTo>
                <a:lnTo>
                  <a:pt x="310696" y="307057"/>
                </a:lnTo>
                <a:lnTo>
                  <a:pt x="360958" y="307057"/>
                </a:lnTo>
                <a:lnTo>
                  <a:pt x="360958" y="271731"/>
                </a:lnTo>
                <a:close/>
              </a:path>
              <a:path w="360958" h="317619">
                <a:moveTo>
                  <a:pt x="360958" y="144675"/>
                </a:moveTo>
                <a:lnTo>
                  <a:pt x="201048" y="144675"/>
                </a:lnTo>
                <a:lnTo>
                  <a:pt x="201048" y="194113"/>
                </a:lnTo>
                <a:lnTo>
                  <a:pt x="287860" y="194113"/>
                </a:lnTo>
                <a:lnTo>
                  <a:pt x="278737" y="222338"/>
                </a:lnTo>
                <a:lnTo>
                  <a:pt x="242187" y="257619"/>
                </a:lnTo>
                <a:lnTo>
                  <a:pt x="205582" y="268225"/>
                </a:lnTo>
                <a:lnTo>
                  <a:pt x="360958" y="268225"/>
                </a:lnTo>
                <a:lnTo>
                  <a:pt x="360958" y="144675"/>
                </a:lnTo>
                <a:close/>
              </a:path>
              <a:path w="360958" h="317619">
                <a:moveTo>
                  <a:pt x="333532" y="56450"/>
                </a:moveTo>
                <a:lnTo>
                  <a:pt x="205582" y="56450"/>
                </a:lnTo>
                <a:lnTo>
                  <a:pt x="214761" y="60000"/>
                </a:lnTo>
                <a:lnTo>
                  <a:pt x="223885" y="60000"/>
                </a:lnTo>
                <a:lnTo>
                  <a:pt x="233008" y="63506"/>
                </a:lnTo>
                <a:lnTo>
                  <a:pt x="237598" y="67056"/>
                </a:lnTo>
                <a:lnTo>
                  <a:pt x="246721" y="67056"/>
                </a:lnTo>
                <a:lnTo>
                  <a:pt x="251311" y="70562"/>
                </a:lnTo>
                <a:lnTo>
                  <a:pt x="260434" y="74112"/>
                </a:lnTo>
                <a:lnTo>
                  <a:pt x="265024" y="77618"/>
                </a:lnTo>
                <a:lnTo>
                  <a:pt x="269557" y="81168"/>
                </a:lnTo>
                <a:lnTo>
                  <a:pt x="269557" y="88225"/>
                </a:lnTo>
                <a:lnTo>
                  <a:pt x="274147" y="91731"/>
                </a:lnTo>
                <a:lnTo>
                  <a:pt x="278737" y="95281"/>
                </a:lnTo>
                <a:lnTo>
                  <a:pt x="278737" y="105887"/>
                </a:lnTo>
                <a:lnTo>
                  <a:pt x="356368" y="105887"/>
                </a:lnTo>
                <a:lnTo>
                  <a:pt x="351835" y="91731"/>
                </a:lnTo>
                <a:lnTo>
                  <a:pt x="351835" y="81168"/>
                </a:lnTo>
                <a:lnTo>
                  <a:pt x="347245" y="74112"/>
                </a:lnTo>
                <a:lnTo>
                  <a:pt x="342712" y="63506"/>
                </a:lnTo>
                <a:lnTo>
                  <a:pt x="333532" y="5645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776605" y="2665783"/>
            <a:ext cx="319819" cy="300000"/>
          </a:xfrm>
          <a:custGeom>
            <a:avLst/>
            <a:gdLst/>
            <a:ahLst/>
            <a:cxnLst/>
            <a:rect l="l" t="t" r="r" b="b"/>
            <a:pathLst>
              <a:path w="319819" h="300000">
                <a:moveTo>
                  <a:pt x="82221" y="0"/>
                </a:moveTo>
                <a:lnTo>
                  <a:pt x="0" y="0"/>
                </a:lnTo>
                <a:lnTo>
                  <a:pt x="0" y="300000"/>
                </a:lnTo>
                <a:lnTo>
                  <a:pt x="86811" y="300000"/>
                </a:lnTo>
                <a:lnTo>
                  <a:pt x="86811" y="98831"/>
                </a:lnTo>
                <a:lnTo>
                  <a:pt x="159437" y="98831"/>
                </a:lnTo>
                <a:lnTo>
                  <a:pt x="82221" y="0"/>
                </a:lnTo>
                <a:close/>
              </a:path>
              <a:path w="319819" h="300000">
                <a:moveTo>
                  <a:pt x="159437" y="98831"/>
                </a:moveTo>
                <a:lnTo>
                  <a:pt x="86811" y="98831"/>
                </a:lnTo>
                <a:lnTo>
                  <a:pt x="242131" y="300000"/>
                </a:lnTo>
                <a:lnTo>
                  <a:pt x="319819" y="300000"/>
                </a:lnTo>
                <a:lnTo>
                  <a:pt x="319819" y="204675"/>
                </a:lnTo>
                <a:lnTo>
                  <a:pt x="242131" y="204675"/>
                </a:lnTo>
                <a:lnTo>
                  <a:pt x="159437" y="98831"/>
                </a:lnTo>
                <a:close/>
              </a:path>
              <a:path w="319819" h="300000">
                <a:moveTo>
                  <a:pt x="319819" y="0"/>
                </a:moveTo>
                <a:lnTo>
                  <a:pt x="242131" y="0"/>
                </a:lnTo>
                <a:lnTo>
                  <a:pt x="242131" y="204675"/>
                </a:lnTo>
                <a:lnTo>
                  <a:pt x="319819" y="204675"/>
                </a:lnTo>
                <a:lnTo>
                  <a:pt x="31981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369917" y="2665783"/>
            <a:ext cx="365548" cy="300000"/>
          </a:xfrm>
          <a:custGeom>
            <a:avLst/>
            <a:gdLst/>
            <a:ahLst/>
            <a:cxnLst/>
            <a:rect l="l" t="t" r="r" b="b"/>
            <a:pathLst>
              <a:path w="365548" h="300000">
                <a:moveTo>
                  <a:pt x="233064" y="0"/>
                </a:moveTo>
                <a:lnTo>
                  <a:pt x="137073" y="0"/>
                </a:lnTo>
                <a:lnTo>
                  <a:pt x="0" y="300000"/>
                </a:lnTo>
                <a:lnTo>
                  <a:pt x="86811" y="300000"/>
                </a:lnTo>
                <a:lnTo>
                  <a:pt x="109704" y="240000"/>
                </a:lnTo>
                <a:lnTo>
                  <a:pt x="339051" y="240000"/>
                </a:lnTo>
                <a:lnTo>
                  <a:pt x="233064" y="0"/>
                </a:lnTo>
                <a:close/>
              </a:path>
              <a:path w="365548" h="300000">
                <a:moveTo>
                  <a:pt x="339051" y="240000"/>
                </a:moveTo>
                <a:lnTo>
                  <a:pt x="255901" y="240000"/>
                </a:lnTo>
                <a:lnTo>
                  <a:pt x="283327" y="300000"/>
                </a:lnTo>
                <a:lnTo>
                  <a:pt x="365548" y="300000"/>
                </a:lnTo>
                <a:lnTo>
                  <a:pt x="339051" y="2400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6013532" y="2665783"/>
            <a:ext cx="324426" cy="300000"/>
          </a:xfrm>
          <a:custGeom>
            <a:avLst/>
            <a:gdLst/>
            <a:ahLst/>
            <a:cxnLst/>
            <a:rect l="l" t="t" r="r" b="b"/>
            <a:pathLst>
              <a:path w="324426" h="300000">
                <a:moveTo>
                  <a:pt x="182774" y="0"/>
                </a:moveTo>
                <a:lnTo>
                  <a:pt x="0" y="0"/>
                </a:lnTo>
                <a:lnTo>
                  <a:pt x="0" y="300000"/>
                </a:lnTo>
                <a:lnTo>
                  <a:pt x="187341" y="300000"/>
                </a:lnTo>
                <a:lnTo>
                  <a:pt x="228463" y="289394"/>
                </a:lnTo>
                <a:lnTo>
                  <a:pt x="274158" y="261169"/>
                </a:lnTo>
                <a:lnTo>
                  <a:pt x="306123" y="215281"/>
                </a:lnTo>
                <a:lnTo>
                  <a:pt x="319836" y="165887"/>
                </a:lnTo>
                <a:lnTo>
                  <a:pt x="324426" y="141169"/>
                </a:lnTo>
                <a:lnTo>
                  <a:pt x="301590" y="63506"/>
                </a:lnTo>
                <a:lnTo>
                  <a:pt x="260451" y="24675"/>
                </a:lnTo>
                <a:lnTo>
                  <a:pt x="201048" y="3506"/>
                </a:lnTo>
                <a:lnTo>
                  <a:pt x="18277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420834" y="3752799"/>
            <a:ext cx="41139" cy="52939"/>
          </a:xfrm>
          <a:custGeom>
            <a:avLst/>
            <a:gdLst/>
            <a:ahLst/>
            <a:cxnLst/>
            <a:rect l="l" t="t" r="r" b="b"/>
            <a:pathLst>
              <a:path w="41139" h="52939">
                <a:moveTo>
                  <a:pt x="18302" y="0"/>
                </a:moveTo>
                <a:lnTo>
                  <a:pt x="0" y="52939"/>
                </a:lnTo>
                <a:lnTo>
                  <a:pt x="41139" y="52939"/>
                </a:lnTo>
                <a:lnTo>
                  <a:pt x="1830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169523" y="3745743"/>
            <a:ext cx="68565" cy="31761"/>
          </a:xfrm>
          <a:custGeom>
            <a:avLst/>
            <a:gdLst/>
            <a:ahLst/>
            <a:cxnLst/>
            <a:rect l="l" t="t" r="r" b="b"/>
            <a:pathLst>
              <a:path w="68565" h="31761">
                <a:moveTo>
                  <a:pt x="59442" y="0"/>
                </a:moveTo>
                <a:lnTo>
                  <a:pt x="0" y="0"/>
                </a:lnTo>
                <a:lnTo>
                  <a:pt x="0" y="31761"/>
                </a:lnTo>
                <a:lnTo>
                  <a:pt x="54852" y="31761"/>
                </a:lnTo>
                <a:lnTo>
                  <a:pt x="59442" y="28233"/>
                </a:lnTo>
                <a:lnTo>
                  <a:pt x="63975" y="24705"/>
                </a:lnTo>
                <a:lnTo>
                  <a:pt x="63975" y="21173"/>
                </a:lnTo>
                <a:lnTo>
                  <a:pt x="68565" y="17645"/>
                </a:lnTo>
                <a:lnTo>
                  <a:pt x="68565" y="7056"/>
                </a:lnTo>
                <a:lnTo>
                  <a:pt x="63975" y="7056"/>
                </a:lnTo>
                <a:lnTo>
                  <a:pt x="63975" y="3528"/>
                </a:lnTo>
                <a:lnTo>
                  <a:pt x="5944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717220" y="3752799"/>
            <a:ext cx="41082" cy="52939"/>
          </a:xfrm>
          <a:custGeom>
            <a:avLst/>
            <a:gdLst/>
            <a:ahLst/>
            <a:cxnLst/>
            <a:rect l="l" t="t" r="r" b="b"/>
            <a:pathLst>
              <a:path w="41082" h="52939">
                <a:moveTo>
                  <a:pt x="22836" y="0"/>
                </a:moveTo>
                <a:lnTo>
                  <a:pt x="0" y="52939"/>
                </a:lnTo>
                <a:lnTo>
                  <a:pt x="41082" y="52939"/>
                </a:lnTo>
                <a:lnTo>
                  <a:pt x="2283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7160400" y="3209291"/>
            <a:ext cx="54852" cy="67056"/>
          </a:xfrm>
          <a:custGeom>
            <a:avLst/>
            <a:gdLst/>
            <a:ahLst/>
            <a:cxnLst/>
            <a:rect l="l" t="t" r="r" b="b"/>
            <a:pathLst>
              <a:path w="54852" h="67056">
                <a:moveTo>
                  <a:pt x="27426" y="0"/>
                </a:moveTo>
                <a:lnTo>
                  <a:pt x="0" y="67056"/>
                </a:lnTo>
                <a:lnTo>
                  <a:pt x="54852" y="67056"/>
                </a:lnTo>
                <a:lnTo>
                  <a:pt x="2742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6877129" y="3195179"/>
            <a:ext cx="82221" cy="123506"/>
          </a:xfrm>
          <a:custGeom>
            <a:avLst/>
            <a:gdLst/>
            <a:ahLst/>
            <a:cxnLst/>
            <a:rect l="l" t="t" r="r" b="b"/>
            <a:pathLst>
              <a:path w="82221" h="123506">
                <a:moveTo>
                  <a:pt x="82221" y="120000"/>
                </a:moveTo>
                <a:lnTo>
                  <a:pt x="45672" y="120000"/>
                </a:lnTo>
                <a:lnTo>
                  <a:pt x="54795" y="123506"/>
                </a:lnTo>
                <a:lnTo>
                  <a:pt x="77688" y="123506"/>
                </a:lnTo>
                <a:lnTo>
                  <a:pt x="82221" y="120000"/>
                </a:lnTo>
                <a:close/>
              </a:path>
              <a:path w="82221" h="123506">
                <a:moveTo>
                  <a:pt x="91344" y="3506"/>
                </a:moveTo>
                <a:lnTo>
                  <a:pt x="41139" y="3506"/>
                </a:lnTo>
                <a:lnTo>
                  <a:pt x="36549" y="7056"/>
                </a:lnTo>
                <a:lnTo>
                  <a:pt x="31959" y="7056"/>
                </a:lnTo>
                <a:lnTo>
                  <a:pt x="22836" y="14112"/>
                </a:lnTo>
                <a:lnTo>
                  <a:pt x="18246" y="17618"/>
                </a:lnTo>
                <a:lnTo>
                  <a:pt x="13713" y="21168"/>
                </a:lnTo>
                <a:lnTo>
                  <a:pt x="9123" y="28225"/>
                </a:lnTo>
                <a:lnTo>
                  <a:pt x="9123" y="31775"/>
                </a:lnTo>
                <a:lnTo>
                  <a:pt x="4533" y="38831"/>
                </a:lnTo>
                <a:lnTo>
                  <a:pt x="4533" y="45887"/>
                </a:lnTo>
                <a:lnTo>
                  <a:pt x="0" y="56450"/>
                </a:lnTo>
                <a:lnTo>
                  <a:pt x="0" y="74112"/>
                </a:lnTo>
                <a:lnTo>
                  <a:pt x="4533" y="77618"/>
                </a:lnTo>
                <a:lnTo>
                  <a:pt x="4533" y="84675"/>
                </a:lnTo>
                <a:lnTo>
                  <a:pt x="9123" y="88225"/>
                </a:lnTo>
                <a:lnTo>
                  <a:pt x="9123" y="95281"/>
                </a:lnTo>
                <a:lnTo>
                  <a:pt x="13713" y="98831"/>
                </a:lnTo>
                <a:lnTo>
                  <a:pt x="18246" y="105887"/>
                </a:lnTo>
                <a:lnTo>
                  <a:pt x="22836" y="109394"/>
                </a:lnTo>
                <a:lnTo>
                  <a:pt x="36549" y="120000"/>
                </a:lnTo>
                <a:lnTo>
                  <a:pt x="91344" y="120000"/>
                </a:lnTo>
                <a:lnTo>
                  <a:pt x="95934" y="116450"/>
                </a:lnTo>
                <a:lnTo>
                  <a:pt x="105057" y="116450"/>
                </a:lnTo>
                <a:lnTo>
                  <a:pt x="109647" y="112944"/>
                </a:lnTo>
                <a:lnTo>
                  <a:pt x="118770" y="105887"/>
                </a:lnTo>
                <a:lnTo>
                  <a:pt x="123360" y="98831"/>
                </a:lnTo>
                <a:lnTo>
                  <a:pt x="123360" y="95281"/>
                </a:lnTo>
                <a:lnTo>
                  <a:pt x="127950" y="91775"/>
                </a:lnTo>
                <a:lnTo>
                  <a:pt x="127950" y="84675"/>
                </a:lnTo>
                <a:lnTo>
                  <a:pt x="132483" y="81168"/>
                </a:lnTo>
                <a:lnTo>
                  <a:pt x="132483" y="45887"/>
                </a:lnTo>
                <a:lnTo>
                  <a:pt x="127950" y="38831"/>
                </a:lnTo>
                <a:lnTo>
                  <a:pt x="127950" y="35281"/>
                </a:lnTo>
                <a:lnTo>
                  <a:pt x="123360" y="28225"/>
                </a:lnTo>
                <a:lnTo>
                  <a:pt x="118770" y="24718"/>
                </a:lnTo>
                <a:lnTo>
                  <a:pt x="114237" y="17618"/>
                </a:lnTo>
                <a:lnTo>
                  <a:pt x="109647" y="14112"/>
                </a:lnTo>
                <a:lnTo>
                  <a:pt x="105057" y="10562"/>
                </a:lnTo>
                <a:lnTo>
                  <a:pt x="95934" y="7056"/>
                </a:lnTo>
                <a:lnTo>
                  <a:pt x="91344" y="3506"/>
                </a:lnTo>
                <a:close/>
              </a:path>
              <a:path w="82221" h="123506">
                <a:moveTo>
                  <a:pt x="63975" y="0"/>
                </a:moveTo>
                <a:lnTo>
                  <a:pt x="59385" y="3506"/>
                </a:lnTo>
                <a:lnTo>
                  <a:pt x="82221" y="3506"/>
                </a:lnTo>
                <a:lnTo>
                  <a:pt x="639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6570967" y="3198685"/>
            <a:ext cx="95991" cy="116494"/>
          </a:xfrm>
          <a:custGeom>
            <a:avLst/>
            <a:gdLst/>
            <a:ahLst/>
            <a:cxnLst/>
            <a:rect l="l" t="t" r="r" b="b"/>
            <a:pathLst>
              <a:path w="95991" h="116494">
                <a:moveTo>
                  <a:pt x="45728" y="0"/>
                </a:moveTo>
                <a:lnTo>
                  <a:pt x="0" y="0"/>
                </a:lnTo>
                <a:lnTo>
                  <a:pt x="0" y="116494"/>
                </a:lnTo>
                <a:lnTo>
                  <a:pt x="54852" y="116494"/>
                </a:lnTo>
                <a:lnTo>
                  <a:pt x="73098" y="109437"/>
                </a:lnTo>
                <a:lnTo>
                  <a:pt x="82278" y="102381"/>
                </a:lnTo>
                <a:lnTo>
                  <a:pt x="86811" y="95325"/>
                </a:lnTo>
                <a:lnTo>
                  <a:pt x="95991" y="74112"/>
                </a:lnTo>
                <a:lnTo>
                  <a:pt x="95991" y="42381"/>
                </a:lnTo>
                <a:lnTo>
                  <a:pt x="73098" y="7056"/>
                </a:lnTo>
                <a:lnTo>
                  <a:pt x="4572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6360794" y="3209291"/>
            <a:ext cx="54852" cy="67056"/>
          </a:xfrm>
          <a:custGeom>
            <a:avLst/>
            <a:gdLst/>
            <a:ahLst/>
            <a:cxnLst/>
            <a:rect l="l" t="t" r="r" b="b"/>
            <a:pathLst>
              <a:path w="54852" h="67056">
                <a:moveTo>
                  <a:pt x="27426" y="0"/>
                </a:moveTo>
                <a:lnTo>
                  <a:pt x="0" y="67056"/>
                </a:lnTo>
                <a:lnTo>
                  <a:pt x="54852" y="67056"/>
                </a:lnTo>
                <a:lnTo>
                  <a:pt x="2742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6109489" y="3198685"/>
            <a:ext cx="95951" cy="45887"/>
          </a:xfrm>
          <a:custGeom>
            <a:avLst/>
            <a:gdLst/>
            <a:ahLst/>
            <a:cxnLst/>
            <a:rect l="l" t="t" r="r" b="b"/>
            <a:pathLst>
              <a:path w="95951" h="45887">
                <a:moveTo>
                  <a:pt x="77676" y="0"/>
                </a:moveTo>
                <a:lnTo>
                  <a:pt x="0" y="0"/>
                </a:lnTo>
                <a:lnTo>
                  <a:pt x="0" y="45887"/>
                </a:lnTo>
                <a:lnTo>
                  <a:pt x="68536" y="45887"/>
                </a:lnTo>
                <a:lnTo>
                  <a:pt x="77676" y="42381"/>
                </a:lnTo>
                <a:lnTo>
                  <a:pt x="82244" y="38831"/>
                </a:lnTo>
                <a:lnTo>
                  <a:pt x="86817" y="38831"/>
                </a:lnTo>
                <a:lnTo>
                  <a:pt x="86817" y="35325"/>
                </a:lnTo>
                <a:lnTo>
                  <a:pt x="91384" y="28268"/>
                </a:lnTo>
                <a:lnTo>
                  <a:pt x="91384" y="24718"/>
                </a:lnTo>
                <a:lnTo>
                  <a:pt x="95951" y="21212"/>
                </a:lnTo>
                <a:lnTo>
                  <a:pt x="95951" y="17662"/>
                </a:lnTo>
                <a:lnTo>
                  <a:pt x="91384" y="14112"/>
                </a:lnTo>
                <a:lnTo>
                  <a:pt x="91384" y="7056"/>
                </a:lnTo>
                <a:lnTo>
                  <a:pt x="86817" y="7056"/>
                </a:lnTo>
                <a:lnTo>
                  <a:pt x="82244" y="3550"/>
                </a:lnTo>
                <a:lnTo>
                  <a:pt x="7767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8023981" y="2722234"/>
            <a:ext cx="155376" cy="74112"/>
          </a:xfrm>
          <a:custGeom>
            <a:avLst/>
            <a:gdLst/>
            <a:ahLst/>
            <a:cxnLst/>
            <a:rect l="l" t="t" r="r" b="b"/>
            <a:pathLst>
              <a:path w="155376" h="74112">
                <a:moveTo>
                  <a:pt x="127950" y="0"/>
                </a:moveTo>
                <a:lnTo>
                  <a:pt x="0" y="0"/>
                </a:lnTo>
                <a:lnTo>
                  <a:pt x="0" y="74112"/>
                </a:lnTo>
                <a:lnTo>
                  <a:pt x="114237" y="74112"/>
                </a:lnTo>
                <a:lnTo>
                  <a:pt x="132540" y="67056"/>
                </a:lnTo>
                <a:lnTo>
                  <a:pt x="146253" y="56493"/>
                </a:lnTo>
                <a:lnTo>
                  <a:pt x="150786" y="49437"/>
                </a:lnTo>
                <a:lnTo>
                  <a:pt x="150786" y="42381"/>
                </a:lnTo>
                <a:lnTo>
                  <a:pt x="155376" y="35325"/>
                </a:lnTo>
                <a:lnTo>
                  <a:pt x="155376" y="28225"/>
                </a:lnTo>
                <a:lnTo>
                  <a:pt x="150786" y="21168"/>
                </a:lnTo>
                <a:lnTo>
                  <a:pt x="150786" y="14112"/>
                </a:lnTo>
                <a:lnTo>
                  <a:pt x="141663" y="10606"/>
                </a:lnTo>
                <a:lnTo>
                  <a:pt x="137073" y="3550"/>
                </a:lnTo>
                <a:lnTo>
                  <a:pt x="127950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6511581" y="2739896"/>
            <a:ext cx="91401" cy="112944"/>
          </a:xfrm>
          <a:custGeom>
            <a:avLst/>
            <a:gdLst/>
            <a:ahLst/>
            <a:cxnLst/>
            <a:rect l="l" t="t" r="r" b="b"/>
            <a:pathLst>
              <a:path w="91401" h="112944">
                <a:moveTo>
                  <a:pt x="45672" y="0"/>
                </a:moveTo>
                <a:lnTo>
                  <a:pt x="0" y="112944"/>
                </a:lnTo>
                <a:lnTo>
                  <a:pt x="91401" y="112944"/>
                </a:lnTo>
                <a:lnTo>
                  <a:pt x="45672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6091209" y="2722234"/>
            <a:ext cx="159926" cy="194113"/>
          </a:xfrm>
          <a:custGeom>
            <a:avLst/>
            <a:gdLst/>
            <a:ahLst/>
            <a:cxnLst/>
            <a:rect l="l" t="t" r="r" b="b"/>
            <a:pathLst>
              <a:path w="159926" h="194113">
                <a:moveTo>
                  <a:pt x="77676" y="0"/>
                </a:moveTo>
                <a:lnTo>
                  <a:pt x="0" y="0"/>
                </a:lnTo>
                <a:lnTo>
                  <a:pt x="0" y="194113"/>
                </a:lnTo>
                <a:lnTo>
                  <a:pt x="91384" y="194113"/>
                </a:lnTo>
                <a:lnTo>
                  <a:pt x="105097" y="190606"/>
                </a:lnTo>
                <a:lnTo>
                  <a:pt x="123371" y="180000"/>
                </a:lnTo>
                <a:lnTo>
                  <a:pt x="137079" y="169438"/>
                </a:lnTo>
                <a:lnTo>
                  <a:pt x="155353" y="141169"/>
                </a:lnTo>
                <a:lnTo>
                  <a:pt x="159926" y="123550"/>
                </a:lnTo>
                <a:lnTo>
                  <a:pt x="159926" y="70606"/>
                </a:lnTo>
                <a:lnTo>
                  <a:pt x="137079" y="24718"/>
                </a:lnTo>
                <a:lnTo>
                  <a:pt x="105097" y="3550"/>
                </a:lnTo>
                <a:lnTo>
                  <a:pt x="77676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2" name="object 9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109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3" name="Footer Placeholder 9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4" name="Date Placeholder 9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2440989-9407-4BF4-8F00-D0FCAA37226F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479"/>
            <a:ext cx="4391025" cy="38463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ction</a:t>
            </a:r>
            <a:endParaRPr sz="1800" dirty="0">
              <a:latin typeface="Arial"/>
              <a:cs typeface="Arial"/>
            </a:endParaRPr>
          </a:p>
          <a:p>
            <a:pPr marL="527685" indent="-515620"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es</a:t>
            </a:r>
            <a:endParaRPr sz="1100" dirty="0"/>
          </a:p>
          <a:p>
            <a:pPr marL="527685" indent="-515620"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zard Warn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stems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orting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lang="en-US" sz="1800" spc="0" dirty="0">
                <a:solidFill>
                  <a:srgbClr val="7E7E7E"/>
                </a:solidFill>
                <a:latin typeface="Arial"/>
                <a:cs typeface="Arial"/>
              </a:rPr>
              <a:t>General Rules and Responsibilities</a:t>
            </a:r>
            <a:endParaRPr sz="1100" dirty="0"/>
          </a:p>
          <a:p>
            <a:pPr marL="527685" indent="-515620"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lang="en-US" sz="1800" spc="0" dirty="0">
                <a:solidFill>
                  <a:srgbClr val="7E7E7E"/>
                </a:solidFill>
                <a:latin typeface="Arial"/>
                <a:cs typeface="Arial"/>
              </a:rPr>
              <a:t>Audits and Inspections</a:t>
            </a:r>
            <a:endParaRPr lang="en-US" sz="1200" dirty="0"/>
          </a:p>
        </p:txBody>
      </p:sp>
      <p:sp>
        <p:nvSpPr>
          <p:cNvPr id="5" name="object 5"/>
          <p:cNvSpPr/>
          <p:nvPr/>
        </p:nvSpPr>
        <p:spPr>
          <a:xfrm>
            <a:off x="4792979" y="1440180"/>
            <a:ext cx="4128516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17364" y="1464563"/>
            <a:ext cx="4024884" cy="3243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7340" y="6106667"/>
            <a:ext cx="36766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CF566CA-659F-4D2A-A15B-DC33C38198F5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164329" cy="35909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Traffic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lan</a:t>
            </a:r>
            <a:endParaRPr sz="2000" dirty="0">
              <a:latin typeface="Arial"/>
              <a:cs typeface="Arial"/>
            </a:endParaRPr>
          </a:p>
          <a:p>
            <a:pPr marL="355600" marR="3746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raffic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trol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mitted to COR or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val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15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 trav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ry traf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trol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escr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rtment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ffic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trol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26733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activ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cted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ritten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1179" y="1440180"/>
            <a:ext cx="2356104" cy="2092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655564" y="1464563"/>
            <a:ext cx="2252472" cy="19888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640323" y="3576828"/>
            <a:ext cx="2356104" cy="28422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664708" y="3601211"/>
            <a:ext cx="2252472" cy="27386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845807" y="5041391"/>
            <a:ext cx="180975" cy="1057275"/>
          </a:xfrm>
          <a:custGeom>
            <a:avLst/>
            <a:gdLst/>
            <a:ahLst/>
            <a:cxnLst/>
            <a:rect l="l" t="t" r="r" b="b"/>
            <a:pathLst>
              <a:path w="180975" h="1057275">
                <a:moveTo>
                  <a:pt x="0" y="0"/>
                </a:moveTo>
                <a:lnTo>
                  <a:pt x="180975" y="1057274"/>
                </a:lnTo>
              </a:path>
            </a:pathLst>
          </a:custGeom>
          <a:ln w="9144">
            <a:solidFill>
              <a:srgbClr val="EF7B0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110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4C58D47-36A8-4B26-A2B4-53D4602E9FEF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723130" cy="30422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ersonal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Cloth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2000" dirty="0">
              <a:latin typeface="Arial"/>
              <a:cs typeface="Arial"/>
            </a:endParaRPr>
          </a:p>
          <a:p>
            <a:pPr marL="355600" marR="429259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nts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structi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strial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(no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-offs, 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etc.)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irts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 a 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a “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”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(no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k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rts,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off 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rts,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rts,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etc.)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9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52705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irts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uck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sl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cks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/movi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2579" y="1592580"/>
            <a:ext cx="3252216" cy="4261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426964" y="1616963"/>
            <a:ext cx="3148584" cy="4157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111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D6F48DF-98C1-4BB5-9DE7-15A30BFF9C8A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901565" cy="38290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Housekeepi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job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started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rea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safe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53721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ke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 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as,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stairs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ock/l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9113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store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mat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 site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1179" y="1592580"/>
            <a:ext cx="2889504" cy="22235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655564" y="1616963"/>
            <a:ext cx="2785872" cy="2119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631179" y="3963923"/>
            <a:ext cx="2965704" cy="2270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655564" y="3988308"/>
            <a:ext cx="2862072" cy="21671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112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DD330F1-F5FC-4C66-BC6B-C432C473A5EB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7608570" cy="2219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Blo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dbo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athogens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rne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isms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rne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carr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flu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92964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flu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riz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ass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45379" y="3954779"/>
            <a:ext cx="2973324" cy="23545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969764" y="3979164"/>
            <a:ext cx="2869691" cy="2250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59180" y="3954779"/>
            <a:ext cx="3041904" cy="23378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83563" y="3979164"/>
            <a:ext cx="2938272" cy="22341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113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43EF2E5-37E5-4ADF-AF60-A0A0A303B99F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102860" cy="41395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Buddy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stem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“Bu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es”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itor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stay 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 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 of an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 mo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itor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r,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fo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w 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4572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ize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“Bu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dy 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stem”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ties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 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remot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ise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non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45720" lvl="0" indent="-342900"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At a minimum, two (2) qualified persons are required for work over 600V and work on energized electrical systems   </a:t>
            </a:r>
          </a:p>
          <a:p>
            <a:pPr marL="355600" marR="381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381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rvis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such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serv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 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(i.e.,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/t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phon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“c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”)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97779" y="3878579"/>
            <a:ext cx="3803904" cy="2147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378195" y="3930395"/>
            <a:ext cx="3243072" cy="20436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554979" y="1744979"/>
            <a:ext cx="2660904" cy="20513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579364" y="1769364"/>
            <a:ext cx="2557272" cy="1947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114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FF3C44A-469B-4C8D-B170-752CD84585B0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7414895" cy="2969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Motor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eh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cle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Operati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operators 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rly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endParaRPr lang="en-US" sz="18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tabLst>
                <a:tab pos="354965" algn="l"/>
              </a:tabLst>
            </a:pPr>
            <a:endParaRPr lang="en-US" sz="10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Seatbelts will be worn at all times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buClr>
                <a:srgbClr val="FFFFFF"/>
              </a:buClr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ction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cted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es/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 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nts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24"/>
              </a:spcBef>
              <a:buClr>
                <a:srgbClr val="FFFFFF"/>
              </a:buClr>
              <a:buFont typeface="Arial"/>
              <a:buChar char="•"/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  <a:tab pos="4291330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p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rform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fety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	b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40779" y="4602479"/>
            <a:ext cx="2203704" cy="17084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265164" y="4626864"/>
            <a:ext cx="2100072" cy="1604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345179" y="4602479"/>
            <a:ext cx="2203704" cy="17084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369564" y="4626864"/>
            <a:ext cx="2100072" cy="16047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01980" y="4604003"/>
            <a:ext cx="2051304" cy="17068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26363" y="4628388"/>
            <a:ext cx="1947672" cy="1603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115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D591C4E-3A27-4289-96F7-B39B1185B40B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8708390" cy="3609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Motor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eh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cle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Operati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000" dirty="0">
              <a:latin typeface="Arial"/>
              <a:cs typeface="Arial"/>
            </a:endParaRPr>
          </a:p>
          <a:p>
            <a:pPr marL="355600" marR="32575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 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mph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rki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ncy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 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epa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rtme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onne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800" dirty="0">
              <a:latin typeface="Arial"/>
              <a:cs typeface="Arial"/>
            </a:endParaRPr>
          </a:p>
          <a:p>
            <a:pPr marR="4025265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fire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fire su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</a:t>
            </a:r>
            <a:endParaRPr sz="1800" dirty="0">
              <a:latin typeface="Arial"/>
              <a:cs typeface="Arial"/>
            </a:endParaRPr>
          </a:p>
          <a:p>
            <a:pPr marL="355600" marR="12700" indent="-342900" algn="just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mmu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etc.)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of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is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rked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-free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vice</a:t>
            </a:r>
            <a:endParaRPr sz="1800" dirty="0">
              <a:latin typeface="Arial"/>
              <a:cs typeface="Arial"/>
            </a:endParaRPr>
          </a:p>
          <a:p>
            <a:pPr marL="355600" marR="196850" indent="-342900">
              <a:lnSpc>
                <a:spcPct val="100000"/>
              </a:lnSpc>
              <a:spcBef>
                <a:spcPts val="434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mmu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ki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d,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-fre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779" y="5250179"/>
            <a:ext cx="1543812" cy="1213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9163" y="4992622"/>
            <a:ext cx="1440180" cy="139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744979" y="4869179"/>
            <a:ext cx="1670304" cy="16062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769364" y="5019800"/>
            <a:ext cx="1566672" cy="13764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477767" y="4869179"/>
            <a:ext cx="1690115" cy="1603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502152" y="5030722"/>
            <a:ext cx="1586484" cy="13624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231891" y="4869179"/>
            <a:ext cx="1002791" cy="16032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256276" y="5019800"/>
            <a:ext cx="899160" cy="13733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240779" y="4869179"/>
            <a:ext cx="2570987" cy="16032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296405" y="5019799"/>
            <a:ext cx="2467356" cy="13733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287768" y="5030723"/>
            <a:ext cx="1170431" cy="11902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391400" y="5134355"/>
            <a:ext cx="943355" cy="961644"/>
          </a:xfrm>
          <a:custGeom>
            <a:avLst/>
            <a:gdLst/>
            <a:ahLst/>
            <a:cxnLst/>
            <a:rect l="l" t="t" r="r" b="b"/>
            <a:pathLst>
              <a:path w="943355" h="961644">
                <a:moveTo>
                  <a:pt x="0" y="480822"/>
                </a:moveTo>
                <a:lnTo>
                  <a:pt x="1563" y="441386"/>
                </a:lnTo>
                <a:lnTo>
                  <a:pt x="6174" y="402828"/>
                </a:lnTo>
                <a:lnTo>
                  <a:pt x="13709" y="365272"/>
                </a:lnTo>
                <a:lnTo>
                  <a:pt x="37070" y="293661"/>
                </a:lnTo>
                <a:lnTo>
                  <a:pt x="70673" y="227542"/>
                </a:lnTo>
                <a:lnTo>
                  <a:pt x="113549" y="167905"/>
                </a:lnTo>
                <a:lnTo>
                  <a:pt x="164724" y="115740"/>
                </a:lnTo>
                <a:lnTo>
                  <a:pt x="223228" y="72036"/>
                </a:lnTo>
                <a:lnTo>
                  <a:pt x="288089" y="37784"/>
                </a:lnTo>
                <a:lnTo>
                  <a:pt x="358335" y="13973"/>
                </a:lnTo>
                <a:lnTo>
                  <a:pt x="432996" y="1593"/>
                </a:lnTo>
                <a:lnTo>
                  <a:pt x="471677" y="0"/>
                </a:lnTo>
                <a:lnTo>
                  <a:pt x="510359" y="1593"/>
                </a:lnTo>
                <a:lnTo>
                  <a:pt x="548180" y="6292"/>
                </a:lnTo>
                <a:lnTo>
                  <a:pt x="620755" y="24512"/>
                </a:lnTo>
                <a:lnTo>
                  <a:pt x="688430" y="53667"/>
                </a:lnTo>
                <a:lnTo>
                  <a:pt x="750234" y="92768"/>
                </a:lnTo>
                <a:lnTo>
                  <a:pt x="805195" y="140827"/>
                </a:lnTo>
                <a:lnTo>
                  <a:pt x="852342" y="196852"/>
                </a:lnTo>
                <a:lnTo>
                  <a:pt x="890703" y="259853"/>
                </a:lnTo>
                <a:lnTo>
                  <a:pt x="919307" y="328842"/>
                </a:lnTo>
                <a:lnTo>
                  <a:pt x="937181" y="402828"/>
                </a:lnTo>
                <a:lnTo>
                  <a:pt x="941792" y="441386"/>
                </a:lnTo>
                <a:lnTo>
                  <a:pt x="943355" y="480822"/>
                </a:lnTo>
                <a:lnTo>
                  <a:pt x="941792" y="520256"/>
                </a:lnTo>
                <a:lnTo>
                  <a:pt x="937181" y="558812"/>
                </a:lnTo>
                <a:lnTo>
                  <a:pt x="929646" y="596367"/>
                </a:lnTo>
                <a:lnTo>
                  <a:pt x="906285" y="667976"/>
                </a:lnTo>
                <a:lnTo>
                  <a:pt x="872682" y="734095"/>
                </a:lnTo>
                <a:lnTo>
                  <a:pt x="829806" y="793733"/>
                </a:lnTo>
                <a:lnTo>
                  <a:pt x="778631" y="845899"/>
                </a:lnTo>
                <a:lnTo>
                  <a:pt x="720127" y="889604"/>
                </a:lnTo>
                <a:lnTo>
                  <a:pt x="655266" y="923857"/>
                </a:lnTo>
                <a:lnTo>
                  <a:pt x="585020" y="947669"/>
                </a:lnTo>
                <a:lnTo>
                  <a:pt x="510359" y="960050"/>
                </a:lnTo>
                <a:lnTo>
                  <a:pt x="471677" y="961644"/>
                </a:lnTo>
                <a:lnTo>
                  <a:pt x="432996" y="960050"/>
                </a:lnTo>
                <a:lnTo>
                  <a:pt x="395175" y="955350"/>
                </a:lnTo>
                <a:lnTo>
                  <a:pt x="322600" y="937130"/>
                </a:lnTo>
                <a:lnTo>
                  <a:pt x="254925" y="907974"/>
                </a:lnTo>
                <a:lnTo>
                  <a:pt x="193121" y="868871"/>
                </a:lnTo>
                <a:lnTo>
                  <a:pt x="138160" y="820812"/>
                </a:lnTo>
                <a:lnTo>
                  <a:pt x="91013" y="764786"/>
                </a:lnTo>
                <a:lnTo>
                  <a:pt x="52652" y="701784"/>
                </a:lnTo>
                <a:lnTo>
                  <a:pt x="24048" y="632796"/>
                </a:lnTo>
                <a:lnTo>
                  <a:pt x="6174" y="558812"/>
                </a:lnTo>
                <a:lnTo>
                  <a:pt x="1563" y="520256"/>
                </a:lnTo>
                <a:lnTo>
                  <a:pt x="0" y="480822"/>
                </a:lnTo>
                <a:close/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437119" y="5183123"/>
            <a:ext cx="879348" cy="8915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530083" y="5276088"/>
            <a:ext cx="667512" cy="679500"/>
          </a:xfrm>
          <a:custGeom>
            <a:avLst/>
            <a:gdLst/>
            <a:ahLst/>
            <a:cxnLst/>
            <a:rect l="l" t="t" r="r" b="b"/>
            <a:pathLst>
              <a:path w="667512" h="679500">
                <a:moveTo>
                  <a:pt x="0" y="0"/>
                </a:moveTo>
                <a:lnTo>
                  <a:pt x="667512" y="67950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116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AD84084-C776-4EE9-B0C2-59678C6DB23D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479415" cy="4670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Outdoor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ards</a:t>
            </a:r>
            <a:endParaRPr sz="2000" dirty="0">
              <a:latin typeface="Arial"/>
              <a:cs typeface="Arial"/>
            </a:endParaRPr>
          </a:p>
          <a:p>
            <a:pPr marL="355600" marR="233679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 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and note that the following can be present on site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756285" marR="12700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Stinging/biting insects: 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ts, ticks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sq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/>
              <a:buChar char="–"/>
            </a:pPr>
            <a:endParaRPr sz="1100" dirty="0"/>
          </a:p>
          <a:p>
            <a:pPr marL="756285" marR="113664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ers,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kes,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tors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, wild boar,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lang="en-US" sz="18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69265" marR="113664" lvl="1">
              <a:lnSpc>
                <a:spcPct val="100000"/>
              </a:lnSpc>
              <a:buClr>
                <a:srgbClr val="FFFFFF"/>
              </a:buClr>
              <a:tabLst>
                <a:tab pos="756285" algn="l"/>
              </a:tabLst>
            </a:pPr>
            <a:endParaRPr sz="1100" dirty="0"/>
          </a:p>
          <a:p>
            <a:pPr marL="756285" marR="240029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Poisonous plants</a:t>
            </a:r>
            <a:endParaRPr sz="1800" dirty="0">
              <a:latin typeface="Arial"/>
              <a:cs typeface="Arial"/>
            </a:endParaRPr>
          </a:p>
          <a:p>
            <a:pPr lvl="1"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–"/>
            </a:pPr>
            <a:endParaRPr sz="85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Char char="–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ife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3579" y="2964179"/>
            <a:ext cx="1644396" cy="142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807964" y="2988564"/>
            <a:ext cx="1540764" cy="1316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316979" y="1516380"/>
            <a:ext cx="2112264" cy="1464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341364" y="1540763"/>
            <a:ext cx="2008632" cy="13609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631179" y="4411979"/>
            <a:ext cx="1429512" cy="19522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655564" y="4436364"/>
            <a:ext cx="1325880" cy="18486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078980" y="4411979"/>
            <a:ext cx="1898903" cy="19522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103364" y="4436364"/>
            <a:ext cx="1795272" cy="18486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383780" y="2964179"/>
            <a:ext cx="1594103" cy="14218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408164" y="2988564"/>
            <a:ext cx="1490472" cy="13182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117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6F811618-A05C-4B0E-B317-ACB8F94A06B7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418330" cy="39020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Danger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ituati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tractors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rity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“Stop Work”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ju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imme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tely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life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(IDL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),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stem/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ties,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ity of  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ish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its missi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38036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idua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an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 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imm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imm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tify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 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iz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36235" y="1821179"/>
            <a:ext cx="3811523" cy="395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960620" y="1845564"/>
            <a:ext cx="3707891" cy="3852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118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4C0BB55-E29E-4157-8294-3C5257445BF0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119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4C0BB55-E29E-4157-8294-3C5257445BF0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53.  Each contractor shall be knowledgeable of their Sever Weather Plans 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	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54.  All portable ladders are required to be inspected prior to use?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  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55.  Traffic control plans are required to be submitted if working within ______ of a traveled roadway?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10 feet    b. 15 feet    c.  300 feet    d.  One mile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56.  Shorts and tennis shoes are allowed at construction sites when work is not being performed?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False	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80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678680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Arriving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726"/>
            <a:ext cx="5312410" cy="5041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89865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Stennis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accessed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South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the Nor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 us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607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  <a:spcBef>
                <a:spcPts val="33"/>
              </a:spcBef>
              <a:buClr>
                <a:srgbClr val="FFFFFF"/>
              </a:buClr>
              <a:buFont typeface="Arial"/>
              <a:buChar char="•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9906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Upon a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riva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</a:t>
            </a:r>
            <a:r>
              <a:rPr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ees</a:t>
            </a:r>
            <a:r>
              <a:rPr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requ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ecurity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heir 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badge</a:t>
            </a:r>
            <a:r>
              <a:rPr lang="en-US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  <a:spcBef>
                <a:spcPts val="36"/>
              </a:spcBef>
              <a:buClr>
                <a:srgbClr val="FFFFFF"/>
              </a:buClr>
              <a:buFont typeface="Arial"/>
              <a:buChar char="•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  <a:spcBef>
                <a:spcPts val="37"/>
              </a:spcBef>
              <a:buClr>
                <a:srgbClr val="FFFFFF"/>
              </a:buClr>
              <a:buFont typeface="Arial"/>
              <a:buChar char="•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ssued </a:t>
            </a:r>
            <a:r>
              <a:rPr lang="en-US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badge,</a:t>
            </a:r>
            <a:r>
              <a:rPr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 be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ibed period of</a:t>
            </a:r>
            <a:r>
              <a:rPr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on the badge</a:t>
            </a:r>
            <a:r>
              <a:rPr lang="en-US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  <a:spcBef>
                <a:spcPts val="33"/>
              </a:spcBef>
              <a:buClr>
                <a:srgbClr val="FFFFFF"/>
              </a:buClr>
              <a:buFont typeface="Arial"/>
              <a:buChar char="•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on site,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 rules a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r>
              <a:rPr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</a:t>
            </a:r>
            <a:r>
              <a:rPr lang="en-US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must be obeyed.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  <a:spcBef>
                <a:spcPts val="34"/>
              </a:spcBef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0985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lure</a:t>
            </a:r>
            <a:r>
              <a:rPr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icke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driv</a:t>
            </a:r>
            <a:r>
              <a:rPr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p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ivileges</a:t>
            </a:r>
            <a:r>
              <a:rPr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43800" y="1979055"/>
            <a:ext cx="1246685" cy="1990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b="1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b="1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0" dirty="0">
                <a:solidFill>
                  <a:srgbClr val="FFFFFF"/>
                </a:solidFill>
                <a:latin typeface="Arial"/>
                <a:cs typeface="Arial"/>
              </a:rPr>
              <a:t>Gate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0268" y="1953415"/>
            <a:ext cx="1431036" cy="2246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Sou</a:t>
            </a:r>
            <a:r>
              <a:rPr b="1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0" dirty="0">
                <a:solidFill>
                  <a:srgbClr val="FFFFFF"/>
                </a:solidFill>
                <a:latin typeface="Arial"/>
                <a:cs typeface="Arial"/>
              </a:rPr>
              <a:t>Ga</a:t>
            </a:r>
            <a:r>
              <a:rPr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07580" y="2260092"/>
            <a:ext cx="1667255" cy="1383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331964" y="2284476"/>
            <a:ext cx="1563624" cy="1280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631179" y="2258567"/>
            <a:ext cx="1662683" cy="138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655564" y="2282951"/>
            <a:ext cx="1559052" cy="12816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605271" y="3649979"/>
            <a:ext cx="3372612" cy="25847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629655" y="3674364"/>
            <a:ext cx="3268979" cy="2481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12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2B6D0C4-299F-45F5-A28E-847ACB00C2E1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120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4C0BB55-E29E-4157-8294-3C5257445BF0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53.  Each contractor shall be knowledgeable of their Sever Weather Plans ?</a:t>
            </a:r>
          </a:p>
          <a:p>
            <a:pPr marL="457200" lvl="1" indent="0">
              <a:buNone/>
            </a:pP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1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	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54.  All portable ladders are required to be inspected prior to use?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1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 False   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55.  Traffic control plans are required to be submitted if working within ______ of a traveled roadway?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10 feet    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feet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300 feet    d.  One mile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56.  Shorts and tennis shoes are allowed at construction sites when work is not being performed?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False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5624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121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4C0BB55-E29E-4157-8294-3C5257445BF0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57.  The buddy System is required if an employee is working in a remote, isolated or non-observable location?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Sometimes    b.  Never    c.  Always 	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  Fire extinguishers can be blocked as long as everyone knows where they are?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  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59.  Never block an Exit 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60.  Snakes, bees, spiders, and gators may be present at SSC and pose a hazard to employees?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False	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323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0166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6423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bil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122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4C0BB55-E29E-4157-8294-3C5257445BF0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57.  The buddy System is required if an employee is working in a remote, isolated or non-observable location?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Sometimes    b.  Never    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1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  Fire extinguishers can be blocked as long as everyone knows where they are?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1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59.  Never block an Exit ?</a:t>
            </a:r>
          </a:p>
          <a:p>
            <a:pPr marL="457200" lvl="1" indent="0">
              <a:buNone/>
            </a:pP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1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60.  Snakes, bees, spiders, and gators may be present at SSC and pose a hazard to employees?</a:t>
            </a:r>
          </a:p>
          <a:p>
            <a:pPr marL="457200" lvl="1" indent="0">
              <a:buNone/>
            </a:pP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1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False	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2698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479"/>
            <a:ext cx="4391025" cy="39225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ction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ter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es</a:t>
            </a:r>
            <a:endParaRPr sz="11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zard Warn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stems</a:t>
            </a:r>
            <a:endParaRPr sz="1800" dirty="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orting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-25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stems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Gen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ties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Aud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Inspecti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endParaRPr sz="1200" dirty="0"/>
          </a:p>
          <a:p>
            <a:pPr marL="12065">
              <a:lnSpc>
                <a:spcPct val="100000"/>
              </a:lnSpc>
              <a:buClr>
                <a:srgbClr val="7E7E7E"/>
              </a:buClr>
              <a:tabLst>
                <a:tab pos="527685" algn="l"/>
              </a:tabLst>
            </a:pP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92979" y="1440180"/>
            <a:ext cx="4128516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817364" y="1464563"/>
            <a:ext cx="4024884" cy="3243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123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EA40315-7FA7-4BAC-9072-446CBB474E8F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992623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Audits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124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120" y="1371600"/>
            <a:ext cx="8412480" cy="50107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Aud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endParaRPr sz="2000" dirty="0">
              <a:latin typeface="Arial"/>
              <a:cs typeface="Arial"/>
            </a:endParaRPr>
          </a:p>
          <a:p>
            <a:pPr marL="355600" marR="601345" indent="-342900">
              <a:lnSpc>
                <a:spcPct val="100000"/>
              </a:lnSpc>
              <a:spcBef>
                <a:spcPts val="42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 O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Prime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Cont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Assurance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Off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ices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orm</a:t>
            </a:r>
            <a:r>
              <a:rPr lang="en-US" spc="0" dirty="0">
                <a:solidFill>
                  <a:srgbClr val="FFFFFF"/>
                </a:solidFill>
                <a:latin typeface="Arial"/>
                <a:cs typeface="Arial"/>
              </a:rPr>
              <a:t> random and frequent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aud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of cont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job sites</a:t>
            </a:r>
            <a:endParaRPr dirty="0">
              <a:latin typeface="Arial"/>
              <a:cs typeface="Arial"/>
            </a:endParaRPr>
          </a:p>
          <a:p>
            <a:pPr marL="355600" marR="12700" indent="-342900">
              <a:lnSpc>
                <a:spcPct val="100099"/>
              </a:lnSpc>
              <a:spcBef>
                <a:spcPts val="405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ngs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of jobs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aud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ay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projects,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lang="en-US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and/or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result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oval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rom si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lang="en-US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2700" indent="-342900">
              <a:lnSpc>
                <a:spcPct val="100099"/>
              </a:lnSpc>
              <a:spcBef>
                <a:spcPts val="405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cont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emplo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shares 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accountabi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process for safe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y and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hea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job site</a:t>
            </a:r>
            <a:endParaRPr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87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spectio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000" dirty="0">
              <a:latin typeface="Arial"/>
              <a:cs typeface="Arial"/>
            </a:endParaRPr>
          </a:p>
          <a:p>
            <a:pPr marL="355600" marR="86995" indent="-342900">
              <a:lnSpc>
                <a:spcPct val="100000"/>
              </a:lnSpc>
              <a:spcBef>
                <a:spcPts val="42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al inspections 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beg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nn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ng any definab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eatu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 of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endParaRPr dirty="0">
              <a:latin typeface="Arial"/>
              <a:cs typeface="Arial"/>
            </a:endParaRPr>
          </a:p>
          <a:p>
            <a:pPr marL="355600" marR="111760" indent="-342900">
              <a:lnSpc>
                <a:spcPct val="100000"/>
              </a:lnSpc>
              <a:spcBef>
                <a:spcPts val="405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Cont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ors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inspect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job site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least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eek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 hazards and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lures in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hea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h,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env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ron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ental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ents</a:t>
            </a:r>
            <a:endParaRPr dirty="0">
              <a:latin typeface="Arial"/>
              <a:cs typeface="Arial"/>
            </a:endParaRPr>
          </a:p>
          <a:p>
            <a:pPr marL="355600" marR="45085" indent="-342900">
              <a:lnSpc>
                <a:spcPct val="100000"/>
              </a:lnSpc>
              <a:spcBef>
                <a:spcPts val="409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Cont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ors are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responsible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ensure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hat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required inspections (dai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use) of equ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pment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are comp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endParaRPr dirty="0">
              <a:latin typeface="Arial"/>
              <a:cs typeface="Arial"/>
            </a:endParaRPr>
          </a:p>
          <a:p>
            <a:pPr marL="756285" marR="76835" indent="-287020">
              <a:lnSpc>
                <a:spcPct val="100000"/>
              </a:lnSpc>
              <a:spcBef>
                <a:spcPts val="365"/>
              </a:spcBef>
              <a:tabLst>
                <a:tab pos="756285" algn="l"/>
              </a:tabLst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–	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hese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are not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limit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lift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uck</a:t>
            </a: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scaffol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z="16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aer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lifts,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PPE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, ear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8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-dr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lli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 equi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ment,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tingui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hers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7D71B36-3B4E-4F49-AFE7-14AAF6CF9EBC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317492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Clos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nts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125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461"/>
            <a:ext cx="8380095" cy="44875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sz="2000" b="1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b="1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sz="2000" b="1" spc="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0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b="1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sz="2000" b="1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</a:t>
            </a:r>
            <a:r>
              <a:rPr sz="20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on…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33"/>
              </a:spcBef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fety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sign </a:t>
            </a:r>
            <a:r>
              <a:rPr lang="en-US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AHAs</a:t>
            </a: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9842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SCW</a:t>
            </a:r>
            <a:r>
              <a:rPr sz="1800" spc="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8715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r>
              <a:rPr lang="en-US"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29 CFR 1926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construction safety requirements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sz="1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</a:t>
            </a:r>
            <a:r>
              <a:rPr sz="18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lth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tive</a:t>
            </a:r>
            <a:r>
              <a:rPr sz="1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22"/>
              </a:spcBef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800" spc="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sz="1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en-US"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to report close calls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mishaps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know that you have to stop work during any unsafe operation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698140F-641E-4E59-AA78-B60F2D708CF2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678680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Arriving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203"/>
            <a:ext cx="4337050" cy="40538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orn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times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avy 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forkl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3365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mmu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phone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tc.)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is 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rked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hand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s-free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vice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57150" indent="-3429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mmu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ki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d,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-fre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 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07379" y="1363980"/>
            <a:ext cx="1975103" cy="2660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731764" y="1388363"/>
            <a:ext cx="1871472" cy="2557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097779" y="4107179"/>
            <a:ext cx="3422904" cy="23332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grpSp>
        <p:nvGrpSpPr>
          <p:cNvPr id="15" name="Group 14"/>
          <p:cNvGrpSpPr/>
          <p:nvPr/>
        </p:nvGrpSpPr>
        <p:grpSpPr>
          <a:xfrm>
            <a:off x="5122164" y="4131564"/>
            <a:ext cx="3319272" cy="2229612"/>
            <a:chOff x="5122164" y="4131564"/>
            <a:chExt cx="3319272" cy="2229612"/>
          </a:xfrm>
        </p:grpSpPr>
        <p:grpSp>
          <p:nvGrpSpPr>
            <p:cNvPr id="14" name="Group 13"/>
            <p:cNvGrpSpPr/>
            <p:nvPr/>
          </p:nvGrpSpPr>
          <p:grpSpPr>
            <a:xfrm>
              <a:off x="5122164" y="4131564"/>
              <a:ext cx="3319272" cy="2229612"/>
              <a:chOff x="5122164" y="4131564"/>
              <a:chExt cx="3319272" cy="2229612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5122164" y="4131564"/>
                <a:ext cx="3319272" cy="22296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6248400" y="4267200"/>
                <a:ext cx="2057400" cy="1981200"/>
              </a:xfrm>
              <a:custGeom>
                <a:avLst/>
                <a:gdLst/>
                <a:ahLst/>
                <a:cxnLst/>
                <a:rect l="l" t="t" r="r" b="b"/>
                <a:pathLst>
                  <a:path w="2057400" h="1981200">
                    <a:moveTo>
                      <a:pt x="0" y="990600"/>
                    </a:moveTo>
                    <a:lnTo>
                      <a:pt x="3409" y="909352"/>
                    </a:lnTo>
                    <a:lnTo>
                      <a:pt x="13462" y="829914"/>
                    </a:lnTo>
                    <a:lnTo>
                      <a:pt x="29893" y="752539"/>
                    </a:lnTo>
                    <a:lnTo>
                      <a:pt x="52437" y="677485"/>
                    </a:lnTo>
                    <a:lnTo>
                      <a:pt x="80831" y="605004"/>
                    </a:lnTo>
                    <a:lnTo>
                      <a:pt x="114809" y="535352"/>
                    </a:lnTo>
                    <a:lnTo>
                      <a:pt x="154107" y="468784"/>
                    </a:lnTo>
                    <a:lnTo>
                      <a:pt x="198461" y="405554"/>
                    </a:lnTo>
                    <a:lnTo>
                      <a:pt x="247605" y="345918"/>
                    </a:lnTo>
                    <a:lnTo>
                      <a:pt x="301275" y="290131"/>
                    </a:lnTo>
                    <a:lnTo>
                      <a:pt x="359207" y="238447"/>
                    </a:lnTo>
                    <a:lnTo>
                      <a:pt x="421136" y="191121"/>
                    </a:lnTo>
                    <a:lnTo>
                      <a:pt x="486796" y="148409"/>
                    </a:lnTo>
                    <a:lnTo>
                      <a:pt x="555925" y="110564"/>
                    </a:lnTo>
                    <a:lnTo>
                      <a:pt x="628257" y="77843"/>
                    </a:lnTo>
                    <a:lnTo>
                      <a:pt x="703527" y="50499"/>
                    </a:lnTo>
                    <a:lnTo>
                      <a:pt x="781471" y="28788"/>
                    </a:lnTo>
                    <a:lnTo>
                      <a:pt x="861824" y="12964"/>
                    </a:lnTo>
                    <a:lnTo>
                      <a:pt x="944322" y="3283"/>
                    </a:lnTo>
                    <a:lnTo>
                      <a:pt x="1028700" y="0"/>
                    </a:lnTo>
                    <a:lnTo>
                      <a:pt x="1113077" y="3283"/>
                    </a:lnTo>
                    <a:lnTo>
                      <a:pt x="1195575" y="12964"/>
                    </a:lnTo>
                    <a:lnTo>
                      <a:pt x="1275928" y="28788"/>
                    </a:lnTo>
                    <a:lnTo>
                      <a:pt x="1353872" y="50499"/>
                    </a:lnTo>
                    <a:lnTo>
                      <a:pt x="1429142" y="77843"/>
                    </a:lnTo>
                    <a:lnTo>
                      <a:pt x="1501474" y="110564"/>
                    </a:lnTo>
                    <a:lnTo>
                      <a:pt x="1570603" y="148409"/>
                    </a:lnTo>
                    <a:lnTo>
                      <a:pt x="1636263" y="191121"/>
                    </a:lnTo>
                    <a:lnTo>
                      <a:pt x="1698192" y="238447"/>
                    </a:lnTo>
                    <a:lnTo>
                      <a:pt x="1756124" y="290131"/>
                    </a:lnTo>
                    <a:lnTo>
                      <a:pt x="1809794" y="345918"/>
                    </a:lnTo>
                    <a:lnTo>
                      <a:pt x="1858938" y="405554"/>
                    </a:lnTo>
                    <a:lnTo>
                      <a:pt x="1903292" y="468784"/>
                    </a:lnTo>
                    <a:lnTo>
                      <a:pt x="1942590" y="535352"/>
                    </a:lnTo>
                    <a:lnTo>
                      <a:pt x="1976568" y="605004"/>
                    </a:lnTo>
                    <a:lnTo>
                      <a:pt x="2004962" y="677485"/>
                    </a:lnTo>
                    <a:lnTo>
                      <a:pt x="2027506" y="752539"/>
                    </a:lnTo>
                    <a:lnTo>
                      <a:pt x="2043937" y="829914"/>
                    </a:lnTo>
                    <a:lnTo>
                      <a:pt x="2053990" y="909352"/>
                    </a:lnTo>
                    <a:lnTo>
                      <a:pt x="2057400" y="990600"/>
                    </a:lnTo>
                    <a:lnTo>
                      <a:pt x="2053990" y="1071844"/>
                    </a:lnTo>
                    <a:lnTo>
                      <a:pt x="2043937" y="1151279"/>
                    </a:lnTo>
                    <a:lnTo>
                      <a:pt x="2027506" y="1228651"/>
                    </a:lnTo>
                    <a:lnTo>
                      <a:pt x="2004962" y="1303705"/>
                    </a:lnTo>
                    <a:lnTo>
                      <a:pt x="1976568" y="1376185"/>
                    </a:lnTo>
                    <a:lnTo>
                      <a:pt x="1942590" y="1445836"/>
                    </a:lnTo>
                    <a:lnTo>
                      <a:pt x="1903292" y="1512404"/>
                    </a:lnTo>
                    <a:lnTo>
                      <a:pt x="1858938" y="1575634"/>
                    </a:lnTo>
                    <a:lnTo>
                      <a:pt x="1809794" y="1635270"/>
                    </a:lnTo>
                    <a:lnTo>
                      <a:pt x="1756124" y="1691058"/>
                    </a:lnTo>
                    <a:lnTo>
                      <a:pt x="1698192" y="1742743"/>
                    </a:lnTo>
                    <a:lnTo>
                      <a:pt x="1636263" y="1790070"/>
                    </a:lnTo>
                    <a:lnTo>
                      <a:pt x="1570603" y="1832784"/>
                    </a:lnTo>
                    <a:lnTo>
                      <a:pt x="1501474" y="1870630"/>
                    </a:lnTo>
                    <a:lnTo>
                      <a:pt x="1429142" y="1903353"/>
                    </a:lnTo>
                    <a:lnTo>
                      <a:pt x="1353872" y="1930698"/>
                    </a:lnTo>
                    <a:lnTo>
                      <a:pt x="1275928" y="1952410"/>
                    </a:lnTo>
                    <a:lnTo>
                      <a:pt x="1195575" y="1968234"/>
                    </a:lnTo>
                    <a:lnTo>
                      <a:pt x="1113077" y="1977916"/>
                    </a:lnTo>
                    <a:lnTo>
                      <a:pt x="1028700" y="1981200"/>
                    </a:lnTo>
                    <a:lnTo>
                      <a:pt x="944322" y="1977916"/>
                    </a:lnTo>
                    <a:lnTo>
                      <a:pt x="861824" y="1968234"/>
                    </a:lnTo>
                    <a:lnTo>
                      <a:pt x="781471" y="1952410"/>
                    </a:lnTo>
                    <a:lnTo>
                      <a:pt x="703527" y="1930698"/>
                    </a:lnTo>
                    <a:lnTo>
                      <a:pt x="628257" y="1903353"/>
                    </a:lnTo>
                    <a:lnTo>
                      <a:pt x="555925" y="1870630"/>
                    </a:lnTo>
                    <a:lnTo>
                      <a:pt x="486796" y="1832784"/>
                    </a:lnTo>
                    <a:lnTo>
                      <a:pt x="421136" y="1790070"/>
                    </a:lnTo>
                    <a:lnTo>
                      <a:pt x="359207" y="1742743"/>
                    </a:lnTo>
                    <a:lnTo>
                      <a:pt x="301275" y="1691058"/>
                    </a:lnTo>
                    <a:lnTo>
                      <a:pt x="247605" y="1635270"/>
                    </a:lnTo>
                    <a:lnTo>
                      <a:pt x="198461" y="1575634"/>
                    </a:lnTo>
                    <a:lnTo>
                      <a:pt x="154107" y="1512404"/>
                    </a:lnTo>
                    <a:lnTo>
                      <a:pt x="114809" y="1445836"/>
                    </a:lnTo>
                    <a:lnTo>
                      <a:pt x="80831" y="1376185"/>
                    </a:lnTo>
                    <a:lnTo>
                      <a:pt x="52437" y="1303705"/>
                    </a:lnTo>
                    <a:lnTo>
                      <a:pt x="29893" y="1228651"/>
                    </a:lnTo>
                    <a:lnTo>
                      <a:pt x="13462" y="1151279"/>
                    </a:lnTo>
                    <a:lnTo>
                      <a:pt x="3409" y="1071844"/>
                    </a:lnTo>
                    <a:lnTo>
                      <a:pt x="0" y="990600"/>
                    </a:lnTo>
                    <a:close/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 dirty="0"/>
              </a:p>
            </p:txBody>
          </p:sp>
        </p:grpSp>
        <p:sp>
          <p:nvSpPr>
            <p:cNvPr id="10" name="object 10"/>
            <p:cNvSpPr/>
            <p:nvPr/>
          </p:nvSpPr>
          <p:spPr>
            <a:xfrm>
              <a:off x="6550152" y="4556759"/>
              <a:ext cx="1527555" cy="1233855"/>
            </a:xfrm>
            <a:custGeom>
              <a:avLst/>
              <a:gdLst/>
              <a:ahLst/>
              <a:cxnLst/>
              <a:rect l="l" t="t" r="r" b="b"/>
              <a:pathLst>
                <a:path w="1527555" h="1233855">
                  <a:moveTo>
                    <a:pt x="0" y="0"/>
                  </a:moveTo>
                  <a:lnTo>
                    <a:pt x="1527555" y="1233855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13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C02E855-6296-41D9-B5EF-5D1DD50BC50D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678680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Arriving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4526"/>
            <a:ext cx="4163695" cy="43554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398145" indent="-342900">
              <a:lnSpc>
                <a:spcPts val="195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ko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stria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sts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ife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3"/>
              </a:spcBef>
              <a:buClr>
                <a:srgbClr val="FFFFFF"/>
              </a:buClr>
              <a:buFont typeface="Arial"/>
              <a:buChar char="•"/>
            </a:pPr>
            <a:endParaRPr sz="7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ts val="193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ht of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 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sir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7"/>
              </a:spcBef>
              <a:buClr>
                <a:srgbClr val="FFFFFF"/>
              </a:buClr>
              <a:buFont typeface="Arial"/>
              <a:buChar char="•"/>
            </a:pPr>
            <a:endParaRPr sz="7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201930" indent="-342900">
              <a:lnSpc>
                <a:spcPts val="193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rk 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8"/>
              </a:spcBef>
              <a:buClr>
                <a:srgbClr val="FFFFFF"/>
              </a:buClr>
              <a:buFont typeface="Arial"/>
              <a:buChar char="•"/>
            </a:pPr>
            <a:endParaRPr sz="50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ask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 dirty="0">
              <a:latin typeface="Arial"/>
              <a:cs typeface="Arial"/>
            </a:endParaRPr>
          </a:p>
          <a:p>
            <a:pPr marL="355600">
              <a:lnSpc>
                <a:spcPts val="1945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upe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5"/>
              </a:spcBef>
            </a:pPr>
            <a:endParaRPr sz="75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355600" marR="100965" indent="-342900">
              <a:lnSpc>
                <a:spcPct val="9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rnm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cle 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rki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 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tified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low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rri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ow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2579" y="1498091"/>
            <a:ext cx="2584704" cy="2602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426964" y="1522475"/>
            <a:ext cx="2481072" cy="2499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021579" y="4107179"/>
            <a:ext cx="3525012" cy="2127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045964" y="4131564"/>
            <a:ext cx="3421380" cy="2023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14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1768236-716E-4C2E-8A35-B6A0CA4B288E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Arriving at the Center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254E1E84-C640-4745-8788-B37ED8535D20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529319" cy="3237739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	Upon arrival you are required to check in with Security Services to receive a(n) ______?</a:t>
            </a:r>
          </a:p>
          <a:p>
            <a:pPr marL="457200" lvl="2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Car tag    b.  Registration    c.  ID badge    d.  Key to the Center</a:t>
            </a:r>
          </a:p>
          <a:p>
            <a:pPr marL="457200" lvl="2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to drive on site safely can result in traffic tickets and loss of driving privileges?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a.  True    b.  False</a:t>
            </a:r>
          </a:p>
          <a:p>
            <a:pPr marL="457200" lvl="2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	Seat belts are required to be worn by all occupants when in a vehicle?</a:t>
            </a:r>
          </a:p>
          <a:p>
            <a:pPr marL="457200" lvl="2" indent="0">
              <a:buNone/>
              <a:tabLst>
                <a:tab pos="2060575" algn="l"/>
              </a:tabLs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457200" lvl="2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2763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	Use of a communication device of any kind is prohibited when entering and exiting a security check point?</a:t>
            </a:r>
          </a:p>
          <a:p>
            <a:pPr marL="457200" lvl="2" indent="0">
              <a:buNone/>
              <a:tabLst>
                <a:tab pos="2060575" algn="l"/>
              </a:tabLs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7620000" y="6367271"/>
            <a:ext cx="1381759" cy="4519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15</a:t>
            </a:fld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825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Arriving at the Center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0813" y="1447800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254E1E84-C640-4745-8788-B37ED8535D20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529319" cy="3237739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	Upon arrival you are required to check in with Security Services to receive a(n) ______?</a:t>
            </a:r>
          </a:p>
          <a:p>
            <a:pPr marL="457200" lvl="2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Car tag    b.  Registration   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badge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Key to the Center</a:t>
            </a:r>
          </a:p>
          <a:p>
            <a:pPr marL="457200" lvl="2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	Failure to drive on site safely can result in traffic tickets and loss of driving privileges?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457200" lvl="2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	Seat belts are required to be worn by all occupants when in a vehicle?</a:t>
            </a:r>
          </a:p>
          <a:p>
            <a:pPr marL="457200" lvl="2" indent="0">
              <a:buNone/>
              <a:tabLst>
                <a:tab pos="2060575" algn="l"/>
              </a:tabLs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457200" lvl="2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2763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	Use of a communication device of any kind is prohibited when entering and exiting a security check point?</a:t>
            </a:r>
          </a:p>
          <a:p>
            <a:pPr marL="457200" lvl="2" indent="0">
              <a:buNone/>
              <a:tabLst>
                <a:tab pos="2060575" algn="l"/>
              </a:tabLs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7620000" y="6367271"/>
            <a:ext cx="1381759" cy="4519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16</a:t>
            </a:fld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934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479"/>
            <a:ext cx="4391025" cy="40749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ction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ter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es</a:t>
            </a:r>
            <a:endParaRPr sz="11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zard Warn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stems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orting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>
                <a:solidFill>
                  <a:srgbClr val="7E7E7E"/>
                </a:solidFill>
                <a:latin typeface="Arial"/>
                <a:cs typeface="Arial"/>
              </a:rPr>
              <a:t>Gen</a:t>
            </a:r>
            <a:r>
              <a:rPr sz="1800" spc="-1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>
                <a:solidFill>
                  <a:srgbClr val="7E7E7E"/>
                </a:solidFill>
                <a:latin typeface="Arial"/>
                <a:cs typeface="Arial"/>
              </a:rPr>
              <a:t>ral</a:t>
            </a:r>
            <a:r>
              <a:rPr sz="1800" spc="5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ties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Aud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Inspecti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200"/>
              </a:lnSpc>
              <a:spcBef>
                <a:spcPts val="0"/>
              </a:spcBef>
              <a:buClr>
                <a:srgbClr val="7E7E7E"/>
              </a:buClr>
              <a:buFont typeface="Arial"/>
              <a:buAutoNum type="romanUcPeriod"/>
            </a:pPr>
            <a:endParaRPr sz="1200" dirty="0"/>
          </a:p>
          <a:p>
            <a:pPr marL="12065">
              <a:lnSpc>
                <a:spcPct val="100000"/>
              </a:lnSpc>
              <a:buClr>
                <a:srgbClr val="7E7E7E"/>
              </a:buClr>
              <a:tabLst>
                <a:tab pos="527685" algn="l"/>
              </a:tabLst>
            </a:pP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92979" y="1440180"/>
            <a:ext cx="4128516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17364" y="1464563"/>
            <a:ext cx="4024884" cy="3243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17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Everyone is Responsible for Safety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73A1C3B-D3CB-4CC2-B2AA-E43BE3848259}" type="datetime1">
              <a:rPr lang="en-US" smtClean="0"/>
              <a:t>11/2/2023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410461"/>
            <a:ext cx="8519160" cy="25687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</a:t>
            </a:r>
            <a:r>
              <a:rPr sz="20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rtici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and weekly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</a:t>
            </a:r>
            <a:r>
              <a:rPr sz="18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95186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18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me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2446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</a:t>
            </a:r>
            <a:r>
              <a:rPr sz="1800" spc="-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its O</a:t>
            </a:r>
            <a:r>
              <a:rPr sz="1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-site Prime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tractors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rds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 th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th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them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96595"/>
            <a:ext cx="3189732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Starting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16779" y="3954779"/>
            <a:ext cx="3118104" cy="2394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741164" y="3979164"/>
            <a:ext cx="3014472" cy="2290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982980" y="3954779"/>
            <a:ext cx="3118104" cy="2394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07363" y="3979164"/>
            <a:ext cx="3014472" cy="229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18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1E392AF-8E84-4E78-A98D-E727522433E4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189732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Starting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6169659" cy="4495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</a:t>
            </a:r>
            <a:r>
              <a:rPr sz="20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Meeting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2700" indent="-28575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tabLst>
                <a:tab pos="354965" algn="l"/>
              </a:tabLst>
            </a:pPr>
            <a:r>
              <a:rPr lang="en-US"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  <a:r>
              <a:rPr sz="18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/craft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sor,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crew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endParaRPr lang="en-US" sz="18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2700" indent="-28575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tabLst>
                <a:tab pos="354965" algn="l"/>
              </a:tabLst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Included topics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mmu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r>
              <a:rPr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anage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meetings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 j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the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ask/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ctivity</a:t>
            </a:r>
            <a:endParaRPr lang="en-US" sz="16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tial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ctiv</a:t>
            </a:r>
            <a:r>
              <a:rPr lang="en-US"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6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endParaRPr lang="en-US" sz="16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H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</a:t>
            </a:r>
            <a:r>
              <a:rPr sz="16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</a:t>
            </a:r>
            <a:endParaRPr lang="en-US" sz="16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ties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endParaRPr lang="en-US" sz="16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Precautions, permits, PPE, barricades, energy isolation, etc.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74383" y="1207005"/>
            <a:ext cx="2627376" cy="2001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372856" y="3202685"/>
            <a:ext cx="2627376" cy="2001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19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E3AFB60-6DD9-43CD-8777-1DC68B783F21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Wel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ome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410157"/>
            <a:ext cx="8531860" cy="41573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80645">
              <a:lnSpc>
                <a:spcPct val="100099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Welcome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John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C.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tennis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pace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US" sz="2000" spc="0" dirty="0">
                <a:solidFill>
                  <a:srgbClr val="FFFFFF"/>
                </a:solidFill>
                <a:latin typeface="Arial"/>
                <a:cs typeface="Arial"/>
              </a:rPr>
              <a:t>SSC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merica’s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large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ket propul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test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mplex.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 member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NASA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fami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lang="en-US" sz="2000" spc="0" dirty="0">
                <a:solidFill>
                  <a:srgbClr val="FFFFFF"/>
                </a:solidFill>
                <a:latin typeface="Arial"/>
                <a:cs typeface="Arial"/>
              </a:rPr>
              <a:t> SSC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are joining a di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erse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group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individuals and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 Center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 rich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history.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20"/>
              </a:spcBef>
            </a:pPr>
            <a:endParaRPr sz="9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2700" marR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ennis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 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unique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“feder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cial city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” with </a:t>
            </a:r>
            <a:r>
              <a:rPr lang="en-US" sz="2000" spc="0" dirty="0">
                <a:solidFill>
                  <a:srgbClr val="FFFFFF"/>
                </a:solidFill>
                <a:latin typeface="Arial"/>
                <a:cs typeface="Arial"/>
              </a:rPr>
              <a:t>a combination of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fed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ral,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ate,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cial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ani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ions</a:t>
            </a:r>
            <a:r>
              <a:rPr sz="20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2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75" dirty="0">
                <a:solidFill>
                  <a:srgbClr val="FFFFFF"/>
                </a:solidFill>
                <a:latin typeface="Arial"/>
                <a:cs typeface="Arial"/>
              </a:rPr>
              <a:t>throughout the Center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60" dirty="0">
                <a:solidFill>
                  <a:srgbClr val="FFFFFF"/>
                </a:solidFill>
                <a:latin typeface="Arial"/>
                <a:cs typeface="Arial"/>
              </a:rPr>
              <a:t>SSC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was built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n the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96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 the ro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k A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eri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oo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. Today,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Nation’s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premiere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nter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testing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roc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engine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19"/>
              </a:spcBef>
            </a:pPr>
            <a:endParaRPr sz="9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2700" marR="3359150">
              <a:lnSpc>
                <a:spcPct val="100000"/>
              </a:lnSpc>
              <a:tabLst>
                <a:tab pos="3140075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tennis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pace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also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dedicated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the OSHA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 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prog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am.</a:t>
            </a:r>
            <a:r>
              <a:rPr lang="en-US" sz="2000" spc="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commit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ent ex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ends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all our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ntrac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ors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excellent s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ance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alw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ys our highest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pectat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on.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59779" y="4030979"/>
            <a:ext cx="2875787" cy="1822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884164" y="4055364"/>
            <a:ext cx="2772156" cy="1719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14C6689-4E28-4C01-8209-2D3E7C83BA33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410461"/>
            <a:ext cx="4506977" cy="49674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ity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ard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Anal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2000" dirty="0">
              <a:latin typeface="Arial"/>
              <a:cs typeface="Arial"/>
            </a:endParaRPr>
          </a:p>
          <a:p>
            <a:pPr marL="355600" marR="3873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AHA is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fic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activ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is 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Activity Hazard Analysis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 or Safe Pl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(SPA)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39"/>
              </a:spcBef>
              <a:buClr>
                <a:srgbClr val="FFFFFF"/>
              </a:buClr>
              <a:buFont typeface="Arial"/>
              <a:buChar char="•"/>
            </a:pPr>
            <a:endParaRPr sz="1400" dirty="0"/>
          </a:p>
          <a:p>
            <a:pPr marL="355600" marR="20383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is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to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 activ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tif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activity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taki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 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risk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42"/>
              </a:spcBef>
              <a:buClr>
                <a:srgbClr val="FFFFFF"/>
              </a:buClr>
              <a:buFont typeface="Arial"/>
              <a:buChar char="•"/>
            </a:pPr>
            <a:endParaRPr sz="14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AHA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and discussed at the daily safety briefing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to the comm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activity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42"/>
              </a:spcBef>
              <a:buClr>
                <a:srgbClr val="FFFFFF"/>
              </a:buClr>
              <a:buFont typeface="Arial"/>
              <a:buChar char="•"/>
            </a:pPr>
            <a:endParaRPr sz="1400" dirty="0"/>
          </a:p>
          <a:p>
            <a:pPr marL="355600" marR="16573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NASA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ntly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 job sites to 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AHA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en 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96595"/>
            <a:ext cx="3189732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Starting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69179" y="1744979"/>
            <a:ext cx="3803904" cy="3087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893564" y="1769364"/>
            <a:ext cx="3700272" cy="2983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20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6F6ECC41-8A28-461F-850A-9501C4930EF5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410461"/>
            <a:ext cx="8419465" cy="2511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ity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ard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Anal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r>
              <a:rPr lang="en-US" sz="2000" b="1" spc="0" dirty="0">
                <a:solidFill>
                  <a:srgbClr val="FFFFFF"/>
                </a:solidFill>
                <a:latin typeface="Arial"/>
                <a:cs typeface="Arial"/>
              </a:rPr>
              <a:t> (AHA)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 Require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ents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fic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mitig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tified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AHA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AHA form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45" dirty="0">
                <a:solidFill>
                  <a:srgbClr val="FFFFFF"/>
                </a:solidFill>
                <a:latin typeface="Arial"/>
                <a:cs typeface="Arial"/>
              </a:rPr>
              <a:t>participate in developing and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ew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AHA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 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aud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re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 dirty="0">
              <a:latin typeface="Arial"/>
              <a:cs typeface="Arial"/>
            </a:endParaRPr>
          </a:p>
          <a:p>
            <a:pPr marL="355600" marR="259079" indent="-342900">
              <a:lnSpc>
                <a:spcPct val="100000"/>
              </a:lnSpc>
              <a:spcBef>
                <a:spcPts val="434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AHA </a:t>
            </a:r>
            <a:r>
              <a:rPr lang="en-US" b="1" u="sng" spc="-45" dirty="0">
                <a:solidFill>
                  <a:srgbClr val="00B0F0"/>
                </a:solidFill>
                <a:latin typeface="Arial"/>
                <a:cs typeface="Arial"/>
              </a:rPr>
              <a:t>MUST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job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risks 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miss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AHA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job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96595"/>
            <a:ext cx="3189732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Starting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63980" y="4175759"/>
            <a:ext cx="2279904" cy="2363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388363" y="4200144"/>
            <a:ext cx="2176272" cy="2260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462271" y="4183379"/>
            <a:ext cx="3067812" cy="2356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486655" y="4207764"/>
            <a:ext cx="2964179" cy="2252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21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B7EC178-01DC-45B0-A9C2-7BA0E1D31396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507" y="1360805"/>
            <a:ext cx="3679190" cy="315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ity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ard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Anal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sis Form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96595"/>
            <a:ext cx="3189732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Starting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0979" y="1821179"/>
            <a:ext cx="3285744" cy="4184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31140" y="1633728"/>
            <a:ext cx="3111150" cy="4081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304290" y="5715002"/>
            <a:ext cx="2972309" cy="6095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ntific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and Corrective  Actions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65164" y="1865376"/>
            <a:ext cx="2636519" cy="3346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280403" y="1606852"/>
            <a:ext cx="2721356" cy="41081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6548373" y="5688965"/>
            <a:ext cx="2070100" cy="5594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NASA</a:t>
            </a:r>
            <a:endParaRPr sz="1800" dirty="0">
              <a:latin typeface="Arial"/>
              <a:cs typeface="Arial"/>
            </a:endParaRPr>
          </a:p>
          <a:p>
            <a:pPr marL="4953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73779" y="1865376"/>
            <a:ext cx="2660904" cy="33771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465068" y="1632202"/>
            <a:ext cx="2727959" cy="40827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3745103" y="5688965"/>
            <a:ext cx="2167890" cy="5594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endParaRPr sz="1800" dirty="0">
              <a:latin typeface="Arial"/>
              <a:cs typeface="Arial"/>
            </a:endParaRPr>
          </a:p>
          <a:p>
            <a:pPr marR="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igna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22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CAFB51E-46EE-49D4-A263-BA5CFDCB652C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189732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Starting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94641" y="1410460"/>
            <a:ext cx="8849359" cy="5142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AHA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tify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40" dirty="0">
                <a:solidFill>
                  <a:srgbClr val="FFFFFF"/>
                </a:solidFill>
                <a:latin typeface="Arial"/>
                <a:cs typeface="Arial"/>
              </a:rPr>
              <a:t>necessary permits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job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NASA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rmits 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Confined Space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lang="en-US" sz="16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Hot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lang="en-US" sz="16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Scaf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lang="en-US" sz="16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Digg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areas must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85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nk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rmits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required, but only after they have been reviewed and approved 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53352" y="1676400"/>
            <a:ext cx="2894076" cy="2575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23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D1ED115-8EE7-4268-9073-77B20BC69E8A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189732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Starting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460"/>
            <a:ext cx="5507990" cy="50665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ersonal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rotecti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lang="en-US" sz="2000" b="1" spc="0" dirty="0">
                <a:solidFill>
                  <a:srgbClr val="FFFFFF"/>
                </a:solidFill>
                <a:latin typeface="Arial"/>
                <a:cs typeface="Arial"/>
              </a:rPr>
              <a:t> (PPE)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following is the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20" dirty="0">
                <a:solidFill>
                  <a:srgbClr val="FFFFFF"/>
                </a:solidFill>
                <a:latin typeface="Arial"/>
                <a:cs typeface="Arial"/>
              </a:rPr>
              <a:t>minimum PPE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ry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site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32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Safety glasses with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side shie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Hard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Hat</a:t>
            </a:r>
            <a:endParaRPr lang="en-US" sz="16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ive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oed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Shoes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1600" spc="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55015" lvl="1" indent="-285750">
              <a:lnSpc>
                <a:spcPct val="1000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gh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sib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Appar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6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355600" marR="10477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orn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6032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Activity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cess is to be 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PPE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57900" y="1973579"/>
            <a:ext cx="2843783" cy="4184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082284" y="1997964"/>
            <a:ext cx="2740152" cy="4081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24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825122D-9379-42EC-BC2A-349E9289C607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189732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Starting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07580" y="1363980"/>
            <a:ext cx="1517903" cy="1825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331964" y="1388363"/>
            <a:ext cx="1414272" cy="1722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707379" y="4972811"/>
            <a:ext cx="1520952" cy="1490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731764" y="4997196"/>
            <a:ext cx="1417319" cy="1386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307580" y="4509515"/>
            <a:ext cx="1520952" cy="19537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331964" y="4533900"/>
            <a:ext cx="1417320" cy="18501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307580" y="3192779"/>
            <a:ext cx="1517903" cy="13167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331964" y="3217164"/>
            <a:ext cx="1414272" cy="12131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231140" y="1295400"/>
            <a:ext cx="6057900" cy="49606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otential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ards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8"/>
              </a:spcBef>
            </a:pPr>
            <a:endParaRPr sz="550" dirty="0"/>
          </a:p>
          <a:p>
            <a:pPr marL="355600" marR="255904" indent="-342900">
              <a:lnSpc>
                <a:spcPts val="193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structi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the 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may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 Sten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7"/>
              </a:spcBef>
              <a:buClr>
                <a:srgbClr val="FFFFFF"/>
              </a:buClr>
              <a:buFont typeface="Arial"/>
              <a:buChar char="•"/>
            </a:pPr>
            <a:endParaRPr sz="50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 to: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98"/>
              </a:spcBef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755015" marR="433705" lvl="1" indent="-285750">
              <a:lnSpc>
                <a:spcPts val="19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eria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drogen</a:t>
            </a:r>
            <a:r>
              <a:rPr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soprop</a:t>
            </a:r>
            <a:r>
              <a:rPr sz="16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cohol</a:t>
            </a: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marR="433705" lvl="1" indent="-285750">
              <a:lnSpc>
                <a:spcPts val="19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Hazardous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eria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L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1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gen,</a:t>
            </a:r>
            <a:r>
              <a:rPr sz="16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drogen Pero</a:t>
            </a:r>
            <a:r>
              <a:rPr sz="16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ide,</a:t>
            </a:r>
            <a:r>
              <a:rPr sz="16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Asbestos,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6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6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marR="433705" lvl="1" indent="-285750">
              <a:lnSpc>
                <a:spcPts val="19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evated </a:t>
            </a:r>
            <a:r>
              <a:rPr sz="1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ork areas</a:t>
            </a:r>
            <a:endParaRPr lang="en-US" sz="16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marR="433705" lvl="1" indent="-285750">
              <a:lnSpc>
                <a:spcPts val="19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sz="1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r>
              <a:rPr sz="1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16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marR="433705" lvl="1" indent="-285750">
              <a:lnSpc>
                <a:spcPts val="19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6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marR="433705" lvl="1" indent="-285750">
              <a:lnSpc>
                <a:spcPts val="19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ound p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ping and o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haza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marR="433705" lvl="1" indent="-285750">
              <a:lnSpc>
                <a:spcPts val="19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sz="1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</a:t>
            </a:r>
            <a:r>
              <a:rPr sz="16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ponds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1600" spc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015" marR="433705" lvl="1" indent="-285750">
              <a:lnSpc>
                <a:spcPts val="1900"/>
              </a:lnSpc>
              <a:buClr>
                <a:srgbClr val="FFFFFF"/>
              </a:buClr>
              <a:buFontTx/>
              <a:buChar char="-"/>
              <a:tabLst>
                <a:tab pos="756285" algn="l"/>
              </a:tabLst>
            </a:pPr>
            <a:r>
              <a:rPr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a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ligato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snakes, 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nsects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sz="16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25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98F3519-7ACA-4AA6-8EFB-D073C0D36F30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4146"/>
            <a:ext cx="3189732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Starting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88379" y="2354579"/>
            <a:ext cx="2813304" cy="2165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112764" y="2378964"/>
            <a:ext cx="2709672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403847" y="4456176"/>
            <a:ext cx="2196083" cy="429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196584" y="4684776"/>
            <a:ext cx="2560319" cy="429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100571" y="4913376"/>
            <a:ext cx="2699004" cy="4297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6209791" y="4515357"/>
            <a:ext cx="2461895" cy="696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635" algn="ctr">
              <a:lnSpc>
                <a:spcPct val="100000"/>
              </a:lnSpc>
            </a:pPr>
            <a:r>
              <a:rPr sz="1500" i="1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5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5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5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00" i="1" spc="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00" i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and pr</a:t>
            </a:r>
            <a:r>
              <a:rPr sz="1500" i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cedur</a:t>
            </a:r>
            <a:r>
              <a:rPr sz="1500" i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0" i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llow</a:t>
            </a:r>
            <a:r>
              <a:rPr sz="15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which help</a:t>
            </a:r>
            <a:r>
              <a:rPr sz="15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sz="15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5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15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5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00" i="1" spc="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500" i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00" i="1" spc="0" dirty="0">
                <a:solidFill>
                  <a:srgbClr val="FFFFFF"/>
                </a:solidFill>
                <a:latin typeface="Arial"/>
                <a:cs typeface="Arial"/>
              </a:rPr>
              <a:t>b!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26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8600" y="1261242"/>
            <a:ext cx="5633720" cy="51006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otential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ards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vari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tial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NASA ,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tractors 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OSHA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 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35"/>
              </a:spcBef>
              <a:buClr>
                <a:srgbClr val="FFFFFF"/>
              </a:buClr>
              <a:buFont typeface="Arial"/>
              <a:buChar char="•"/>
            </a:pPr>
            <a:endParaRPr sz="5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true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31"/>
              </a:spcBef>
              <a:buClr>
                <a:srgbClr val="FFFFFF"/>
              </a:buClr>
              <a:buFont typeface="Arial"/>
              <a:buChar char="•"/>
            </a:pPr>
            <a:endParaRPr sz="5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34925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fo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safe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ctices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 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NASA 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7340" y="4570221"/>
            <a:ext cx="5435600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do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so can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remov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site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7340" y="5045435"/>
            <a:ext cx="5456555" cy="5600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times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7340" y="5795771"/>
            <a:ext cx="6474460" cy="5594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nt,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u="sng" spc="-55" dirty="0">
                <a:solidFill>
                  <a:srgbClr val="00B0F0"/>
                </a:solidFill>
                <a:latin typeface="Arial"/>
                <a:cs typeface="Arial"/>
              </a:rPr>
              <a:t>A</a:t>
            </a:r>
            <a:r>
              <a:rPr sz="1800" b="1" u="sng" spc="0" dirty="0">
                <a:solidFill>
                  <a:srgbClr val="00B0F0"/>
                </a:solidFill>
                <a:latin typeface="Arial"/>
                <a:cs typeface="Arial"/>
              </a:rPr>
              <a:t>SK</a:t>
            </a:r>
            <a:endParaRPr sz="1800" u="sng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29DCCD3-5ACB-4162-9F64-50326EDCD2E8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4800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Starting 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	Participation in a weekly and daily safety meeting is a requirement of ______ 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The DOD    b.  NASA SSB    c.  NASA SSC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 NASA and On-site Prime contractors will audit records to ensure meetings were held and full participation occurs?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 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 An Activity Hazard Analysis (AHA) is specific to an activity and is sometimes called a Safe Plan of Action (SPA)? 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 An AHA is required to be completed and briefed prior to the start of any work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27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552" y="1283526"/>
            <a:ext cx="8739378" cy="52696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D4C8A81-162F-434C-B15B-EFFB3190BD05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11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4800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Starting 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	Participation in a weekly and daily safety meeting is a requirement of ______ 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The DOD    b.  NASA SSB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SSC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 NASA and On-site Prime contractors will audit records to ensure meetings were held and full participation occurs? 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  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 An Activity Hazard Analysis (AHA) is specific to an activity and is sometimes called a Safe Plan of Action (SPA)? 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 An AHA is required to be completed and briefed prior to the start of any work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28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552" y="1283526"/>
            <a:ext cx="8739378" cy="52696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D4C8A81-162F-434C-B15B-EFFB3190BD05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80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Starting 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 The following permits are to be used when applicable?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Confined Space, Hot Work    b.  Scaffold    c.  Digging    d.  All Listed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 The daily AHA is used to determine the PPE requirements on the job?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 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 All construction personnel need to be aware of the many hazards they may encounter at Stennis Space Center?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 Contractor personnel are required to follow safe work practices established by their employer and as required by NASA SSC?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29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157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C6BC445-0BF2-4639-BD22-E97A5806744E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28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Wel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ome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1524000"/>
            <a:ext cx="8456930" cy="3161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spcAft>
                <a:spcPts val="1200"/>
              </a:spcAft>
            </a:pP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sz="2000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200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2000" spc="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sz="2000" spc="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  <a:r>
              <a:rPr sz="2000" spc="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z="2000" spc="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ennis</a:t>
            </a:r>
            <a:r>
              <a:rPr sz="200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spc="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200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000" spc="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rce</a:t>
            </a:r>
            <a:r>
              <a:rPr sz="2000" spc="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sz="200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22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z="200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ce;</a:t>
            </a:r>
            <a:r>
              <a:rPr sz="2000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2000" spc="2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</a:t>
            </a:r>
            <a:r>
              <a:rPr sz="200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00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</a:t>
            </a:r>
            <a:r>
              <a:rPr sz="200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sz="200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y,</a:t>
            </a:r>
            <a:r>
              <a:rPr sz="20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</a:t>
            </a:r>
            <a:r>
              <a:rPr sz="20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</a:t>
            </a:r>
            <a:r>
              <a:rPr sz="20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sz="20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sz="20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0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2700">
              <a:spcAft>
                <a:spcPts val="1200"/>
              </a:spcAft>
            </a:pP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000" spc="2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saf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2000" spc="25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rient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000" spc="2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sz="2000" spc="2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2000" spc="2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sz="2000" spc="2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sz="2000" spc="2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r>
              <a:rPr sz="2000" spc="25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the</a:t>
            </a:r>
            <a:r>
              <a:rPr sz="2000" spc="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ule</a:t>
            </a:r>
            <a:r>
              <a:rPr sz="20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spc="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ulations,</a:t>
            </a:r>
            <a:r>
              <a:rPr sz="2000" spc="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000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</a:t>
            </a:r>
            <a:r>
              <a:rPr sz="2000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mation</a:t>
            </a:r>
            <a:r>
              <a:rPr sz="2000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ssocia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2000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our</a:t>
            </a:r>
            <a:r>
              <a:rPr sz="20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site.</a:t>
            </a:r>
            <a:r>
              <a:rPr lang="en-US" sz="20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12700" marR="12700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remember that at our facility, safety is everyone’s responsibility!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B8535B0-1A7D-4712-B5A8-20B5B5821148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Starting 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 The following permits are to be used when applicable?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Confined Space, Hot Work    b.  Scaffold    c.  Digging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Listed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 The daily AHA is used to determine the PPE requirements on the job?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  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 All construction personnel need to be aware of the many hazards they may encounter at Stennis Space Center?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 Contractor personnel are required to follow safe work practices established by their employer and as required by NASA SSC?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30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157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C6BC445-0BF2-4639-BD22-E97A5806744E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5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479"/>
            <a:ext cx="4391025" cy="40749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ction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ter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es</a:t>
            </a:r>
            <a:endParaRPr sz="11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zard Warn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stems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orting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Gen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ties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Aud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Inspecti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92979" y="1440180"/>
            <a:ext cx="4128516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817364" y="1464563"/>
            <a:ext cx="4024884" cy="3243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31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6C5AA31-9674-4582-800F-19C5B5F621E5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54979" y="2964179"/>
            <a:ext cx="3270504" cy="2127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32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1" y="1410461"/>
            <a:ext cx="6779260" cy="47250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ard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cation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afe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heets</a:t>
            </a:r>
            <a:endParaRPr sz="2000" dirty="0">
              <a:latin typeface="Arial"/>
              <a:cs typeface="Arial"/>
            </a:endParaRPr>
          </a:p>
          <a:p>
            <a:pPr marL="360045" marR="12700" indent="-34798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6004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fety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(SDS) to NASA for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val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site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28"/>
              </a:spcBef>
              <a:buClr>
                <a:srgbClr val="FFFFFF"/>
              </a:buClr>
              <a:buFont typeface="Arial"/>
              <a:buChar char="•"/>
            </a:pPr>
            <a:endParaRPr sz="700" dirty="0"/>
          </a:p>
          <a:p>
            <a:pPr marL="715010" marR="1826260" lvl="1" indent="-302260">
              <a:lnSpc>
                <a:spcPct val="119600"/>
              </a:lnSpc>
              <a:buClr>
                <a:srgbClr val="FFFFFF"/>
              </a:buClr>
              <a:buSzPct val="105882"/>
              <a:buFont typeface="Arial"/>
              <a:buChar char="–"/>
              <a:tabLst>
                <a:tab pos="73025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Cont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ors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maintain copies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SDS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on site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oca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hich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acces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ible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 a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 emplo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ees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ts val="1400"/>
              </a:lnSpc>
              <a:spcBef>
                <a:spcPts val="33"/>
              </a:spcBef>
              <a:buClr>
                <a:srgbClr val="FFFFFF"/>
              </a:buClr>
              <a:buFont typeface="Arial"/>
              <a:buChar char="–"/>
            </a:pPr>
            <a:endParaRPr sz="1400" dirty="0"/>
          </a:p>
          <a:p>
            <a:pPr marL="329565" marR="1842770" indent="-317500">
              <a:lnSpc>
                <a:spcPct val="120100"/>
              </a:lnSpc>
              <a:buClr>
                <a:srgbClr val="FFFFFF"/>
              </a:buClr>
              <a:buFont typeface="Arial"/>
              <a:buChar char="•"/>
              <a:tabLst>
                <a:tab pos="34607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 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matc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NASA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ndu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H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(IH) De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artme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730250" lvl="1" indent="-317500">
              <a:lnSpc>
                <a:spcPct val="100000"/>
              </a:lnSpc>
              <a:buClr>
                <a:srgbClr val="FFFFFF"/>
              </a:buClr>
              <a:buSzPct val="105882"/>
              <a:buFont typeface="Arial"/>
              <a:buChar char="–"/>
              <a:tabLst>
                <a:tab pos="73025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Requ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een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orking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ts val="1400"/>
              </a:lnSpc>
              <a:spcBef>
                <a:spcPts val="39"/>
              </a:spcBef>
              <a:buClr>
                <a:srgbClr val="FFFFFF"/>
              </a:buClr>
              <a:buFont typeface="Arial"/>
              <a:buChar char="–"/>
            </a:pPr>
            <a:endParaRPr sz="1400" dirty="0"/>
          </a:p>
          <a:p>
            <a:pPr marL="329565" marR="1501775" indent="-317500" algn="just">
              <a:lnSpc>
                <a:spcPct val="120000"/>
              </a:lnSpc>
              <a:buClr>
                <a:srgbClr val="FFFFFF"/>
              </a:buClr>
              <a:buFont typeface="Arial"/>
              <a:buChar char="•"/>
              <a:tabLst>
                <a:tab pos="34607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abou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ith,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SDS pri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starti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job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973902"/>
            <a:ext cx="3124200" cy="211778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27C94B00-02E4-4F09-BEEB-C7BEB1979B4B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8172450" cy="30422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320103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ard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cation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–	Container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Labe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ers,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size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formati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29 CFR 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.1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00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224154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Fire Prot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Assoc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(NFPA)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Haz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Id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ntific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(HMIS) la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ferred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sfer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9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366522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5 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NFPA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3579" y="3573779"/>
            <a:ext cx="2508504" cy="2756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807964" y="3598164"/>
            <a:ext cx="2404872" cy="26532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33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684617E-8134-4435-8994-4AB654CC60A7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099685" cy="41395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Lead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ad-co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 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29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CFR 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.1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&amp; 29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CFR 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.62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7747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fit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ld 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id certific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59385" indent="-3429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ects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come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tact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stop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tify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upe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1179" y="1744979"/>
            <a:ext cx="3105912" cy="2610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655564" y="1769364"/>
            <a:ext cx="3002280" cy="25069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34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440109D-7148-493A-8E7B-BDBEE452DC6E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8050530" cy="11944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Asbestos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such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fir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flo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es, 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test sta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ds, mec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ot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 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tified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12179" y="3784091"/>
            <a:ext cx="2810255" cy="138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36564" y="3808476"/>
            <a:ext cx="2706624" cy="1280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97179" y="3787140"/>
            <a:ext cx="3118104" cy="1380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21563" y="3811523"/>
            <a:ext cx="3014472" cy="12771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802379" y="3784091"/>
            <a:ext cx="1891283" cy="13837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826764" y="3808476"/>
            <a:ext cx="1787652" cy="1280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26136" y="3279647"/>
            <a:ext cx="3060191" cy="533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57427" y="3279647"/>
            <a:ext cx="2215896" cy="6172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50520" y="3304032"/>
            <a:ext cx="2956560" cy="4297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81812" y="3305555"/>
            <a:ext cx="2112264" cy="5135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913282" y="3375025"/>
            <a:ext cx="182943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F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spc="0" dirty="0">
                <a:latin typeface="Arial"/>
                <a:cs typeface="Arial"/>
              </a:rPr>
              <a:t>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0" dirty="0">
                <a:latin typeface="Arial"/>
                <a:cs typeface="Arial"/>
              </a:rPr>
              <a:t>PROO</a:t>
            </a:r>
            <a:r>
              <a:rPr sz="1800" spc="5" dirty="0">
                <a:latin typeface="Arial"/>
                <a:cs typeface="Arial"/>
              </a:rPr>
              <a:t>F</a:t>
            </a:r>
            <a:r>
              <a:rPr sz="1800" spc="0" dirty="0">
                <a:latin typeface="Arial"/>
                <a:cs typeface="Arial"/>
              </a:rPr>
              <a:t>ING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31335" y="3279647"/>
            <a:ext cx="1840991" cy="533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813047" y="3279647"/>
            <a:ext cx="1895855" cy="6172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855720" y="3304032"/>
            <a:ext cx="1737360" cy="4297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837432" y="3305555"/>
            <a:ext cx="1792224" cy="5135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3969258" y="3375025"/>
            <a:ext cx="1510030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FLO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spc="0" dirty="0">
                <a:latin typeface="Arial"/>
                <a:cs typeface="Arial"/>
              </a:rPr>
              <a:t>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spc="0" dirty="0">
                <a:latin typeface="Arial"/>
                <a:cs typeface="Arial"/>
              </a:rPr>
              <a:t>ILES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41135" y="3279647"/>
            <a:ext cx="2755391" cy="533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252971" y="3279647"/>
            <a:ext cx="2351531" cy="6172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6065520" y="3304032"/>
            <a:ext cx="2651760" cy="4297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6277355" y="3305555"/>
            <a:ext cx="2247900" cy="5135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6409435" y="3375025"/>
            <a:ext cx="1968500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PI</a:t>
            </a:r>
            <a:r>
              <a:rPr sz="1800" spc="5" dirty="0">
                <a:latin typeface="Arial"/>
                <a:cs typeface="Arial"/>
              </a:rPr>
              <a:t>P</a:t>
            </a:r>
            <a:r>
              <a:rPr sz="1800" spc="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0" dirty="0">
                <a:latin typeface="Arial"/>
                <a:cs typeface="Arial"/>
              </a:rPr>
              <a:t>INSUL</a:t>
            </a:r>
            <a:r>
              <a:rPr sz="1800" spc="-130" dirty="0">
                <a:latin typeface="Arial"/>
                <a:cs typeface="Arial"/>
              </a:rPr>
              <a:t>A</a:t>
            </a:r>
            <a:r>
              <a:rPr sz="1800" spc="15" dirty="0">
                <a:latin typeface="Arial"/>
                <a:cs typeface="Arial"/>
              </a:rPr>
              <a:t>T</a:t>
            </a:r>
            <a:r>
              <a:rPr sz="1800" spc="0" dirty="0">
                <a:latin typeface="Arial"/>
                <a:cs typeface="Arial"/>
              </a:rPr>
              <a:t>I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spc="0" dirty="0">
                <a:latin typeface="Arial"/>
                <a:cs typeface="Arial"/>
              </a:rPr>
              <a:t>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35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2FF7AC38-0F3D-4113-B523-3161B2B931B8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1172845" cy="315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Asbestos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3691742"/>
            <a:ext cx="8457565" cy="24987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Work in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tial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egu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CFR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1910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.1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00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CFR 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.1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11557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fit 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rtific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3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28003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ects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tact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stop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tify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 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sor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97779" y="1459991"/>
            <a:ext cx="2737104" cy="2103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122164" y="1484375"/>
            <a:ext cx="2633472" cy="1999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516380" y="1944623"/>
            <a:ext cx="3270504" cy="16230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540763" y="1969007"/>
            <a:ext cx="3166872" cy="15194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36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69E9825-4BCB-4647-88AA-6C0553701D71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108575" cy="35547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Noise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ards</a:t>
            </a:r>
            <a:endParaRPr sz="2000" dirty="0">
              <a:latin typeface="Arial"/>
              <a:cs typeface="Arial"/>
            </a:endParaRPr>
          </a:p>
          <a:p>
            <a:pPr marL="360045" marR="50800" indent="-34798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6004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 at or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85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39"/>
              </a:spcBef>
              <a:buClr>
                <a:srgbClr val="FFFFFF"/>
              </a:buClr>
              <a:buFont typeface="Arial"/>
              <a:buChar char="•"/>
            </a:pPr>
            <a:endParaRPr sz="1400" dirty="0"/>
          </a:p>
          <a:p>
            <a:pPr marL="360045" indent="-34798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6004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m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nda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tory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60045" marR="112395" indent="-34798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6004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mac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85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11"/>
              </a:spcBef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60045" marR="342900" indent="-34798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6004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For assist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tact a 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  Ind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strial H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 6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3173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42432" y="1668779"/>
            <a:ext cx="3083052" cy="2522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766815" y="1693164"/>
            <a:ext cx="2979419" cy="2418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5780" y="5097779"/>
            <a:ext cx="1441703" cy="1347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50163" y="5122164"/>
            <a:ext cx="1338072" cy="1243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202179" y="5097779"/>
            <a:ext cx="1441704" cy="13548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226564" y="5122164"/>
            <a:ext cx="1338072" cy="12512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802379" y="5097779"/>
            <a:ext cx="1755648" cy="13655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826764" y="5122164"/>
            <a:ext cx="1652015" cy="12618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707379" y="4335779"/>
            <a:ext cx="3121152" cy="21275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5731764" y="4360164"/>
            <a:ext cx="3017519" cy="20238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37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4463FA0-D6EE-4DE5-BB80-BF6CF52E9ADF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938395" cy="49447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Respiratory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rotecti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AHA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tify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PPE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30416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sure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tors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ope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rly 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2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228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Submission of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fit 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sting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app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documentation is required for employees required to wear respiratory protection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4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31686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stor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res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tory 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2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a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3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48895" indent="-3429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trols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uce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rmiss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come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irst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2579" y="1821179"/>
            <a:ext cx="3435096" cy="1975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426964" y="1845564"/>
            <a:ext cx="3331464" cy="1871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326379" y="4030979"/>
            <a:ext cx="3640835" cy="20513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350764" y="4055364"/>
            <a:ext cx="3537203" cy="1947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38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52772E7-61E9-4800-AA36-2CE87F142903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8879" y="3268979"/>
            <a:ext cx="4261104" cy="2884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493264" y="3293364"/>
            <a:ext cx="4157472" cy="278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307340" y="1410461"/>
            <a:ext cx="8278495" cy="1432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Confined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paces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rmit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nfi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ce, a 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 all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tests 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strume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39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B268E51-51DD-44A5-B7FB-9AB7495B02DC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Wel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ome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1250694"/>
            <a:ext cx="8455660" cy="48120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2700" marR="12700">
              <a:lnSpc>
                <a:spcPct val="100000"/>
              </a:lnSpc>
            </a:pPr>
            <a:r>
              <a:rPr lang="en-US"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2000" spc="0" dirty="0">
                <a:solidFill>
                  <a:srgbClr val="FFFFFF"/>
                </a:solidFill>
                <a:latin typeface="Arial"/>
                <a:cs typeface="Arial"/>
              </a:rPr>
              <a:t>here are knowledge checks throughout this presentation. 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There are 60 questions in total. Select the </a:t>
            </a:r>
            <a:r>
              <a:rPr lang="en-US" sz="2000" u="sng" dirty="0">
                <a:solidFill>
                  <a:srgbClr val="FFFFFF"/>
                </a:solidFill>
                <a:latin typeface="Arial"/>
                <a:cs typeface="Arial"/>
              </a:rPr>
              <a:t>BEST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answer.  After each short question section, it’s followed by the correct answers. </a:t>
            </a:r>
          </a:p>
          <a:p>
            <a:pPr marL="12700" marR="12700">
              <a:lnSpc>
                <a:spcPct val="100000"/>
              </a:lnSpc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12700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Compare your answer to the correct one.  Move through the entire presentation in the same manner. </a:t>
            </a:r>
          </a:p>
          <a:p>
            <a:pPr marL="12700" marR="12700">
              <a:lnSpc>
                <a:spcPct val="100000"/>
              </a:lnSpc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12700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Your supervisor will retain your signed sign-in sheet as proof of taking the SSC Construction Contractor Safety Orientation.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6B302D1-7253-44B8-A307-2C8A90C65770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64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887595" cy="39382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Confined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paces</a:t>
            </a:r>
            <a:endParaRPr sz="2000" dirty="0">
              <a:latin typeface="Arial"/>
              <a:cs typeface="Arial"/>
            </a:endParaRPr>
          </a:p>
          <a:p>
            <a:pPr marL="355600" marR="30226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NASA 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rmit or recl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ssific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 forms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>
              <a:lnSpc>
                <a:spcPts val="1100"/>
              </a:lnSpc>
              <a:spcBef>
                <a:spcPts val="62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q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NASA 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ask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sor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tact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Safety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Miss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 Ass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rtment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>
              <a:lnSpc>
                <a:spcPts val="1100"/>
              </a:lnSpc>
              <a:spcBef>
                <a:spcPts val="62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20637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For </a:t>
            </a:r>
            <a:r>
              <a:rPr lang="en-US" spc="-40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ork</a:t>
            </a:r>
            <a:r>
              <a:rPr lang="en-US" spc="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h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zar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u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lang="en-US" spc="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cl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ssific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tion</a:t>
            </a:r>
            <a:r>
              <a:rPr lang="en-US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ar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as, sp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ci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lang="en-US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trols</a:t>
            </a:r>
            <a:r>
              <a:rPr lang="en-US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are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cess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ry for</a:t>
            </a:r>
            <a:r>
              <a:rPr lang="en-US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portable electronics, tools/equipment, h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pc="-40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ork,  a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n-US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ot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h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er 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rg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zed</a:t>
            </a:r>
            <a:r>
              <a:rPr lang="en-US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activ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ties. Contractors shall follow procedures  as directed in SCWI-8715-0012 Work in Hazardous Classifications</a:t>
            </a:r>
          </a:p>
        </p:txBody>
      </p:sp>
      <p:sp>
        <p:nvSpPr>
          <p:cNvPr id="6" name="object 6"/>
          <p:cNvSpPr/>
          <p:nvPr/>
        </p:nvSpPr>
        <p:spPr>
          <a:xfrm>
            <a:off x="5890259" y="1363980"/>
            <a:ext cx="2325624" cy="2609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914644" y="1388363"/>
            <a:ext cx="2221992" cy="2505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402579" y="3959352"/>
            <a:ext cx="3346704" cy="2580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426964" y="3983735"/>
            <a:ext cx="3243072" cy="2476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40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051E5FC-CF3B-4117-861C-6AA3BA16C61A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7694930" cy="14687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Confined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paces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atm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(i.e.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 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stem),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 all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tests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strume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6079" y="3320796"/>
            <a:ext cx="3346704" cy="28666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950464" y="3345179"/>
            <a:ext cx="3243072" cy="2763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41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D1F8056-D7E4-4A1D-BB6C-0FDB2C456253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8418195" cy="16154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Hot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rmit sha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 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artme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(6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8-3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activ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 is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rk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(Form SSC-68)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for: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540" y="3156584"/>
            <a:ext cx="1078865" cy="949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9085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Welding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16"/>
              </a:spcBef>
              <a:buClr>
                <a:srgbClr val="FFFFFF"/>
              </a:buClr>
              <a:buFont typeface="Arial"/>
              <a:buChar char="–"/>
            </a:pPr>
            <a:endParaRPr sz="800" dirty="0"/>
          </a:p>
          <a:p>
            <a:pPr marL="299085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Cutting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16"/>
              </a:spcBef>
              <a:buClr>
                <a:srgbClr val="FFFFFF"/>
              </a:buClr>
              <a:buFont typeface="Arial"/>
              <a:buChar char="–"/>
            </a:pPr>
            <a:endParaRPr sz="800" dirty="0"/>
          </a:p>
          <a:p>
            <a:pPr marL="299085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299085" algn="l"/>
              </a:tabLst>
            </a:pP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rind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1980" y="4319015"/>
            <a:ext cx="2395728" cy="1839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26363" y="4343400"/>
            <a:ext cx="2292096" cy="1735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378708" y="4317491"/>
            <a:ext cx="2398776" cy="18409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403091" y="4341876"/>
            <a:ext cx="2295143" cy="17373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164579" y="4317491"/>
            <a:ext cx="2398776" cy="18409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188964" y="4341876"/>
            <a:ext cx="2295143" cy="17373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4727575" y="3132201"/>
            <a:ext cx="3179445" cy="6019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9085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Brazing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16"/>
              </a:spcBef>
              <a:buClr>
                <a:srgbClr val="FFFFFF"/>
              </a:buClr>
              <a:buFont typeface="Arial"/>
              <a:buChar char="–"/>
            </a:pPr>
            <a:endParaRPr sz="800" dirty="0"/>
          </a:p>
          <a:p>
            <a:pPr marL="299085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flame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spark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operation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42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73B1495-7120-4A42-8D9A-81D671D30B95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6780" y="3497579"/>
            <a:ext cx="3118104" cy="238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31163" y="3521964"/>
            <a:ext cx="3014472" cy="22783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716779" y="3497579"/>
            <a:ext cx="3118104" cy="2395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741164" y="3521964"/>
            <a:ext cx="3014472" cy="22920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307340" y="1410461"/>
            <a:ext cx="7848600" cy="17068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Hot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2000" dirty="0">
              <a:latin typeface="Arial"/>
              <a:cs typeface="Arial"/>
            </a:endParaRPr>
          </a:p>
          <a:p>
            <a:pPr marL="355600" marR="26034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Atmos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ric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 fe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from a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fu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9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tests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strume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43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10ADCB2-CD8F-4198-A185-9F77194A440E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076825" cy="4889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dustrial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endParaRPr sz="2000" dirty="0">
              <a:latin typeface="Arial"/>
              <a:cs typeface="Arial"/>
            </a:endParaRPr>
          </a:p>
          <a:p>
            <a:pPr marL="355600" marR="17589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-use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 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rk lifts,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9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26416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av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35242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  <a:tab pos="154813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strial 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	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 acc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OSHA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the trai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curr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strial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 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for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4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32639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strial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 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54979" y="4049267"/>
            <a:ext cx="3041904" cy="2337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579364" y="4073652"/>
            <a:ext cx="2938272" cy="2234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554979" y="1783079"/>
            <a:ext cx="3041904" cy="21656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579364" y="1807464"/>
            <a:ext cx="2938272" cy="20619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44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981D1FE-7C1D-4AA7-9C1E-5D119B67D00D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8135" y="1375664"/>
            <a:ext cx="4711065" cy="50251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Fa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rotecti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000" dirty="0">
              <a:latin typeface="Arial"/>
              <a:cs typeface="Arial"/>
            </a:endParaRPr>
          </a:p>
          <a:p>
            <a:pPr marL="355600" marR="15176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atform at 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6 fe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dde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tabLst>
                <a:tab pos="111633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	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4"/>
              </a:spcBef>
            </a:pPr>
            <a:endParaRPr sz="85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-sl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ped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 marL="355600" marR="4953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00B0F0"/>
                </a:solidFill>
                <a:latin typeface="Arial"/>
                <a:cs typeface="Arial"/>
              </a:rPr>
              <a:t>A saf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ty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mo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itor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ng</a:t>
            </a:r>
            <a:r>
              <a:rPr sz="1800" spc="1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00B0F0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stem</a:t>
            </a:r>
            <a:r>
              <a:rPr sz="1800" spc="2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is 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ot an acc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pt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fall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for small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low sl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d/fl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00B0F0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fs</a:t>
            </a:r>
            <a:r>
              <a:rPr sz="1800" spc="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00B0F0"/>
                </a:solidFill>
                <a:latin typeface="Arial"/>
                <a:cs typeface="Arial"/>
              </a:rPr>
              <a:t>at </a:t>
            </a:r>
            <a:r>
              <a:rPr lang="en-US" sz="1800" spc="0" dirty="0">
                <a:solidFill>
                  <a:srgbClr val="00B0F0"/>
                </a:solidFill>
                <a:latin typeface="Arial"/>
                <a:cs typeface="Arial"/>
              </a:rPr>
              <a:t>SSC</a:t>
            </a:r>
            <a:endParaRPr sz="1800" dirty="0">
              <a:solidFill>
                <a:srgbClr val="00B0F0"/>
              </a:solidFill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4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 marL="355600" marR="266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trai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4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arrest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operating an aerial lift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09844" y="1804416"/>
            <a:ext cx="2987040" cy="2296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634228" y="1828800"/>
            <a:ext cx="2883407" cy="2193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631179" y="4169664"/>
            <a:ext cx="2983992" cy="22936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655564" y="4194047"/>
            <a:ext cx="2880360" cy="21899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45</a:t>
            </a:r>
            <a:endParaRPr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ABEC78A-B077-4E8F-82C3-96D98DFBAAC7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1371600"/>
            <a:ext cx="5521960" cy="49028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Fa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rotecti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000" dirty="0">
              <a:latin typeface="Arial"/>
              <a:cs typeface="Arial"/>
            </a:endParaRPr>
          </a:p>
          <a:p>
            <a:pPr marL="355600" marR="64579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fa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ize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756285" marR="205104" lvl="1" indent="-287020">
              <a:lnSpc>
                <a:spcPct val="100099"/>
              </a:lnSpc>
              <a:spcBef>
                <a:spcPts val="39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aluate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fall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ards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ure the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ards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properly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ork beg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endParaRPr sz="1600" dirty="0">
              <a:latin typeface="Arial"/>
              <a:cs typeface="Arial"/>
            </a:endParaRPr>
          </a:p>
          <a:p>
            <a:pPr marL="756285" marR="55244" lvl="1" indent="-287020">
              <a:lnSpc>
                <a:spcPct val="100000"/>
              </a:lnSpc>
              <a:spcBef>
                <a:spcPts val="38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Fol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ow </a:t>
            </a:r>
            <a:r>
              <a:rPr lang="en-US" sz="1600" spc="-15" dirty="0">
                <a:solidFill>
                  <a:srgbClr val="FFFFFF"/>
                </a:solidFill>
                <a:latin typeface="Arial"/>
                <a:cs typeface="Arial"/>
              </a:rPr>
              <a:t>NASA and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SHA </a:t>
            </a:r>
            <a:r>
              <a:rPr lang="en-US" sz="1600" spc="-15" dirty="0">
                <a:solidFill>
                  <a:srgbClr val="FFFFFF"/>
                </a:solidFill>
                <a:latin typeface="Arial"/>
                <a:cs typeface="Arial"/>
              </a:rPr>
              <a:t>requirements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rega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ding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the proper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use,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ear,</a:t>
            </a:r>
            <a:r>
              <a:rPr sz="16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inspe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maintenan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protection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pment</a:t>
            </a:r>
            <a:endParaRPr sz="1600" dirty="0">
              <a:latin typeface="Arial"/>
              <a:cs typeface="Arial"/>
            </a:endParaRPr>
          </a:p>
          <a:p>
            <a:pPr marL="756285" marR="203835" lvl="1" indent="-287020">
              <a:lnSpc>
                <a:spcPct val="100000"/>
              </a:lnSpc>
              <a:spcBef>
                <a:spcPts val="385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Inspe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ar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est equ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pment for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ear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sible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damage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take out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serv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suspe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ct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pment</a:t>
            </a:r>
            <a:endParaRPr sz="16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84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Properly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store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mainta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protection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pment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clean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dry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cond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1600" dirty="0">
              <a:latin typeface="Arial"/>
              <a:cs typeface="Arial"/>
            </a:endParaRPr>
          </a:p>
          <a:p>
            <a:pPr marL="756285" marR="125095" lvl="1" indent="-287020">
              <a:lnSpc>
                <a:spcPct val="100000"/>
              </a:lnSpc>
              <a:spcBef>
                <a:spcPts val="384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prope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trained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recognition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ha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ards and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fall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protection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pment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88379" y="3802379"/>
            <a:ext cx="2660904" cy="2508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112764" y="3826764"/>
            <a:ext cx="2557272" cy="2404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88379" y="1897379"/>
            <a:ext cx="2660904" cy="18409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112764" y="1921764"/>
            <a:ext cx="2557272" cy="17373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46</a:t>
            </a:r>
            <a:endParaRPr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F181169-1B35-4816-B917-890BD477D41C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976495" cy="4889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lectr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cal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afe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000" dirty="0">
              <a:latin typeface="Arial"/>
              <a:cs typeface="Arial"/>
            </a:endParaRPr>
          </a:p>
          <a:p>
            <a:pPr marL="355600" marR="381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All Contractors shall follow the SCWI-8715-0006, </a:t>
            </a:r>
            <a:r>
              <a:rPr lang="en-US" i="1" dirty="0">
                <a:solidFill>
                  <a:schemeClr val="bg1"/>
                </a:solidFill>
                <a:latin typeface="Arial"/>
                <a:cs typeface="Arial"/>
              </a:rPr>
              <a:t>SSC Electrical Safety Program 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requirements.</a:t>
            </a:r>
          </a:p>
          <a:p>
            <a:pPr marL="355600" marR="381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355600" marR="381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Energized work is not allowed at SSC, unless approved by Prime Contractor Safety, NASA Safety Support Contractor, NASA Operations and Maintenance Technical Authority, and SMA Electrical Subject Matter Expert. </a:t>
            </a:r>
          </a:p>
          <a:p>
            <a:pPr marL="355600" marR="381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355600" marR="381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live 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ectric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ifi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to do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so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B0F0"/>
                </a:solidFill>
                <a:latin typeface="Arial"/>
                <a:cs typeface="Arial"/>
              </a:rPr>
              <a:t>proper training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and be Authorized to do the work.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>
              <a:lnSpc>
                <a:spcPts val="850"/>
              </a:lnSpc>
              <a:spcBef>
                <a:spcPts val="24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</p:txBody>
      </p:sp>
      <p:sp>
        <p:nvSpPr>
          <p:cNvPr id="6" name="object 6"/>
          <p:cNvSpPr/>
          <p:nvPr/>
        </p:nvSpPr>
        <p:spPr>
          <a:xfrm>
            <a:off x="5541264" y="1821179"/>
            <a:ext cx="3332988" cy="3575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565647" y="1845564"/>
            <a:ext cx="3229355" cy="3471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47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CE60897-1EBB-4C12-A5D7-28595F046044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179057" cy="4889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lectr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cal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afe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Personal Prot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ctive Eq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u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me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pc="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us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n-US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rform e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ectric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lang="en-US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pc="-40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ork</a:t>
            </a:r>
            <a:r>
              <a:rPr lang="en-US" spc="45" dirty="0">
                <a:solidFill>
                  <a:schemeClr val="bg1"/>
                </a:solidFill>
                <a:latin typeface="Arial"/>
                <a:cs typeface="Arial"/>
              </a:rPr>
              <a:t> shall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be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 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g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 working</a:t>
            </a:r>
            <a:r>
              <a:rPr lang="en-US" spc="5" dirty="0">
                <a:solidFill>
                  <a:schemeClr val="bg1"/>
                </a:solidFill>
                <a:latin typeface="Arial"/>
                <a:cs typeface="Arial"/>
              </a:rPr>
              <a:t> c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ondition</a:t>
            </a:r>
            <a:r>
              <a:rPr lang="en-US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n-US" spc="5" dirty="0">
                <a:solidFill>
                  <a:schemeClr val="bg1"/>
                </a:solidFill>
                <a:latin typeface="Arial"/>
                <a:cs typeface="Arial"/>
              </a:rPr>
              <a:t> shall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meet c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u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rre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pc="5" dirty="0">
                <a:solidFill>
                  <a:schemeClr val="bg1"/>
                </a:solidFill>
                <a:latin typeface="Arial"/>
                <a:cs typeface="Arial"/>
              </a:rPr>
              <a:t> testing and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sp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ction requirements per SCWI-8715-0006</a:t>
            </a:r>
          </a:p>
          <a:p>
            <a:pPr>
              <a:lnSpc>
                <a:spcPts val="850"/>
              </a:lnSpc>
              <a:spcBef>
                <a:spcPts val="24"/>
              </a:spcBef>
              <a:buClr>
                <a:srgbClr val="FFFFFF"/>
              </a:buClr>
              <a:buFont typeface="Arial"/>
              <a:buChar char="•"/>
            </a:pPr>
            <a:endParaRPr lang="en-US"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lang="en-US"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CIs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lang="en-US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structi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sites</a:t>
            </a: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Contractors shall follow the Assured Equipment Grounding Conductor Program per SCWI-8715-0006 requirements</a:t>
            </a: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lang="en-US"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lang="en-US" sz="1000" dirty="0"/>
          </a:p>
          <a:p>
            <a:pPr marL="355600" marR="26606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ctrica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lang="en-US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dr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ven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lang="en-US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er cor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 sh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r>
              <a:rPr lang="en-US" spc="5" dirty="0">
                <a:solidFill>
                  <a:schemeClr val="bg1"/>
                </a:solidFill>
                <a:latin typeface="Arial"/>
                <a:cs typeface="Arial"/>
              </a:rPr>
              <a:t> condition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cted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4"/>
              </a:spcBef>
              <a:buClr>
                <a:srgbClr val="FFFFFF"/>
              </a:buClr>
              <a:buFont typeface="Arial"/>
              <a:buChar char="•"/>
            </a:pPr>
            <a:endParaRPr lang="en-US"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lang="en-US" sz="1000" dirty="0"/>
          </a:p>
          <a:p>
            <a:pPr marL="355600" marR="27686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ction</a:t>
            </a:r>
            <a:r>
              <a:rPr lang="en-US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is to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cum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the AHA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48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CE60897-1EBB-4C12-A5D7-28595F046044}" type="datetime1">
              <a:rPr lang="en-US" smtClean="0"/>
              <a:t>11/2/2023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090" y="1739093"/>
            <a:ext cx="2307336" cy="373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60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470400" cy="43776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caf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2000" dirty="0">
              <a:latin typeface="Arial"/>
              <a:cs typeface="Arial"/>
            </a:endParaRPr>
          </a:p>
          <a:p>
            <a:pPr marL="355600" marR="3556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0%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 ass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scaffol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9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scaffo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pc="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27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sz="1800" spc="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27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pc="10" dirty="0">
                <a:solidFill>
                  <a:srgbClr val="FFFFFF"/>
                </a:solidFill>
                <a:latin typeface="Arial"/>
                <a:cs typeface="Arial"/>
              </a:rPr>
              <a:t>Scaffolding must be inspected and documented (tagging system) by a Competent Person before initial use,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to 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ry 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ft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, and after all engine tests</a:t>
            </a: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63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scaffo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ctors 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 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 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onne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 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lter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scaffo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50380" y="1261872"/>
            <a:ext cx="1975103" cy="2839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874764" y="1286255"/>
            <a:ext cx="1871472" cy="2735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50179" y="4030979"/>
            <a:ext cx="1594103" cy="24323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74564" y="4055364"/>
            <a:ext cx="1490471" cy="2328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850380" y="4030979"/>
            <a:ext cx="1994916" cy="2432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874764" y="4055364"/>
            <a:ext cx="1891283" cy="23286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49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209126A8-E33D-4641-BC8B-8DF0CF720764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92979" y="1440180"/>
            <a:ext cx="4128516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817364" y="1464563"/>
            <a:ext cx="4024884" cy="3243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19405" y="1523999"/>
            <a:ext cx="4382135" cy="39624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ction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1100" dirty="0"/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zard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stems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orting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1800" spc="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General Rules and Responsibilities</a:t>
            </a:r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Audits and Inspections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64E550C-247D-45FD-ADBE-09BA5F056E8F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930140" cy="4357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caf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2000" dirty="0">
              <a:latin typeface="Arial"/>
              <a:cs typeface="Arial"/>
            </a:endParaRPr>
          </a:p>
          <a:p>
            <a:pPr marL="355600" marR="1270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Emp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>
                <a:solidFill>
                  <a:srgbClr val="FFFFCC"/>
                </a:solidFill>
                <a:latin typeface="Arial"/>
                <a:cs typeface="Arial"/>
              </a:rPr>
              <a:t>NOT</a:t>
            </a:r>
            <a:r>
              <a:rPr sz="1800" b="1" spc="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use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scaffold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is 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“D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er”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Sc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scri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>
              <a:lnSpc>
                <a:spcPts val="1000"/>
              </a:lnSpc>
              <a:spcBef>
                <a:spcPts val="6"/>
              </a:spcBef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756285" marR="383540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700" b="1" spc="-10" dirty="0">
                <a:solidFill>
                  <a:srgbClr val="00AF50"/>
                </a:solidFill>
                <a:latin typeface="Arial"/>
                <a:cs typeface="Arial"/>
              </a:rPr>
              <a:t>G</a:t>
            </a:r>
            <a:r>
              <a:rPr sz="1700" b="1" spc="0" dirty="0">
                <a:solidFill>
                  <a:srgbClr val="00AF50"/>
                </a:solidFill>
                <a:latin typeface="Arial"/>
                <a:cs typeface="Arial"/>
              </a:rPr>
              <a:t>reen</a:t>
            </a:r>
            <a:r>
              <a:rPr sz="1700" b="1" spc="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700" b="1" spc="0" dirty="0">
                <a:solidFill>
                  <a:srgbClr val="00AF50"/>
                </a:solidFill>
                <a:latin typeface="Arial"/>
                <a:cs typeface="Arial"/>
              </a:rPr>
              <a:t>Tag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Scaf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completed and sa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endParaRPr sz="1700" dirty="0">
              <a:latin typeface="Arial"/>
              <a:cs typeface="Arial"/>
            </a:endParaRPr>
          </a:p>
          <a:p>
            <a:pPr lvl="1">
              <a:lnSpc>
                <a:spcPts val="8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–"/>
            </a:pPr>
            <a:endParaRPr sz="80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Char char="–"/>
            </a:pPr>
            <a:endParaRPr sz="1000" dirty="0"/>
          </a:p>
          <a:p>
            <a:pPr marL="756285" marR="12700" lvl="1" indent="-287020">
              <a:lnSpc>
                <a:spcPct val="100099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700" b="1" dirty="0">
                <a:solidFill>
                  <a:srgbClr val="FFFF00"/>
                </a:solidFill>
                <a:latin typeface="Arial"/>
                <a:cs typeface="Arial"/>
              </a:rPr>
              <a:t>Ye</a:t>
            </a:r>
            <a:r>
              <a:rPr sz="1700" b="1" spc="-10" dirty="0">
                <a:solidFill>
                  <a:srgbClr val="FFFF00"/>
                </a:solidFill>
                <a:latin typeface="Arial"/>
                <a:cs typeface="Arial"/>
              </a:rPr>
              <a:t>ll</a:t>
            </a:r>
            <a:r>
              <a:rPr sz="1700" b="1" spc="0" dirty="0">
                <a:solidFill>
                  <a:srgbClr val="FFFF00"/>
                </a:solidFill>
                <a:latin typeface="Arial"/>
                <a:cs typeface="Arial"/>
              </a:rPr>
              <a:t>ow</a:t>
            </a:r>
            <a:r>
              <a:rPr sz="1700" b="1" spc="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00" b="1" spc="0" dirty="0">
                <a:solidFill>
                  <a:srgbClr val="FFFF00"/>
                </a:solidFill>
                <a:latin typeface="Arial"/>
                <a:cs typeface="Arial"/>
              </a:rPr>
              <a:t>Tag</a:t>
            </a:r>
            <a:r>
              <a:rPr sz="17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Sca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inco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plete, properly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anchored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may be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required at 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imes</a:t>
            </a:r>
            <a:endParaRPr sz="1700" dirty="0">
              <a:latin typeface="Arial"/>
              <a:cs typeface="Arial"/>
            </a:endParaRPr>
          </a:p>
          <a:p>
            <a:pPr lvl="1">
              <a:lnSpc>
                <a:spcPts val="800"/>
              </a:lnSpc>
              <a:spcBef>
                <a:spcPts val="48"/>
              </a:spcBef>
              <a:buClr>
                <a:srgbClr val="FFFFFF"/>
              </a:buClr>
              <a:buFont typeface="Arial"/>
              <a:buChar char="–"/>
            </a:pPr>
            <a:endParaRPr sz="80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Char char="–"/>
            </a:pPr>
            <a:endParaRPr sz="1000" dirty="0"/>
          </a:p>
          <a:p>
            <a:pPr marL="756285" marR="249554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700" b="1" dirty="0">
                <a:solidFill>
                  <a:srgbClr val="CC0000"/>
                </a:solidFill>
                <a:latin typeface="Arial"/>
                <a:cs typeface="Arial"/>
              </a:rPr>
              <a:t>Red</a:t>
            </a:r>
            <a:r>
              <a:rPr sz="1700" b="1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700" b="1" spc="0" dirty="0">
                <a:solidFill>
                  <a:srgbClr val="CC0000"/>
                </a:solidFill>
                <a:latin typeface="Arial"/>
                <a:cs typeface="Arial"/>
              </a:rPr>
              <a:t>Dan</a:t>
            </a:r>
            <a:r>
              <a:rPr sz="1700" b="1" spc="5" dirty="0">
                <a:solidFill>
                  <a:srgbClr val="CC0000"/>
                </a:solidFill>
                <a:latin typeface="Arial"/>
                <a:cs typeface="Arial"/>
              </a:rPr>
              <a:t>g</a:t>
            </a:r>
            <a:r>
              <a:rPr sz="1700" b="1" spc="0" dirty="0">
                <a:solidFill>
                  <a:srgbClr val="CC0000"/>
                </a:solidFill>
                <a:latin typeface="Arial"/>
                <a:cs typeface="Arial"/>
              </a:rPr>
              <a:t>er</a:t>
            </a:r>
            <a:r>
              <a:rPr sz="17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700" b="1" spc="0" dirty="0">
                <a:solidFill>
                  <a:srgbClr val="CC0000"/>
                </a:solidFill>
                <a:latin typeface="Arial"/>
                <a:cs typeface="Arial"/>
              </a:rPr>
              <a:t>Tag</a:t>
            </a:r>
            <a:r>
              <a:rPr sz="1700" b="1" spc="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Scaf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unsafe to use,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air,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inco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plete,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do not use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35979" y="1287780"/>
            <a:ext cx="2051303" cy="1816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960364" y="1312163"/>
            <a:ext cx="1947672" cy="1712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935979" y="3006851"/>
            <a:ext cx="2051303" cy="1813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960364" y="3031235"/>
            <a:ext cx="1947672" cy="17099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935979" y="4735067"/>
            <a:ext cx="2051303" cy="1813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960364" y="4759452"/>
            <a:ext cx="1947672" cy="17099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50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663D9E4-61CB-4DFC-BA0F-8FAE0BA7E028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2179" y="1668779"/>
            <a:ext cx="2417064" cy="1441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036564" y="1693164"/>
            <a:ext cx="2313432" cy="1338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78980" y="4640579"/>
            <a:ext cx="1898903" cy="1778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03364" y="4664964"/>
            <a:ext cx="1795272" cy="1674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1410461"/>
            <a:ext cx="5331460" cy="5054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rocess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afe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Mana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mat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 OSHA Proc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 Safety 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rd, 29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CFR 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.1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17"/>
              </a:spcBef>
              <a:buClr>
                <a:srgbClr val="FFFFFF"/>
              </a:buClr>
              <a:buFont typeface="Arial"/>
              <a:buChar char="•"/>
            </a:pPr>
            <a:endParaRPr sz="900" dirty="0"/>
          </a:p>
          <a:p>
            <a:pPr marL="469265" lvl="1">
              <a:lnSpc>
                <a:spcPct val="100000"/>
              </a:lnSpc>
              <a:buClr>
                <a:srgbClr val="FFFFFF"/>
              </a:buClr>
              <a:tabLst>
                <a:tab pos="812800" algn="l"/>
              </a:tabLst>
            </a:pP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- 	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Stands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(A1,A2,A3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B1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B2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E1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E2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E3</a:t>
            </a: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, E4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  <a:p>
            <a:pPr marL="469265" lvl="1">
              <a:lnSpc>
                <a:spcPct val="100000"/>
              </a:lnSpc>
              <a:buClr>
                <a:srgbClr val="FFFFFF"/>
              </a:buClr>
              <a:tabLst>
                <a:tab pos="812800" algn="l"/>
              </a:tabLst>
            </a:pPr>
            <a:r>
              <a:rPr lang="en-US" sz="1600" spc="-10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ogenic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acili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600" dirty="0">
              <a:latin typeface="Arial"/>
              <a:cs typeface="Arial"/>
            </a:endParaRPr>
          </a:p>
          <a:p>
            <a:pPr marL="469265" lvl="1">
              <a:lnSpc>
                <a:spcPct val="100000"/>
              </a:lnSpc>
              <a:buClr>
                <a:srgbClr val="FFFFFF"/>
              </a:buClr>
              <a:tabLst>
                <a:tab pos="812800" algn="l"/>
              </a:tabLst>
            </a:pPr>
            <a:r>
              <a:rPr lang="en-US" sz="1600" spc="-10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igh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Pressure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acili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600" dirty="0">
              <a:latin typeface="Arial"/>
              <a:cs typeface="Arial"/>
            </a:endParaRPr>
          </a:p>
          <a:p>
            <a:pPr marL="469265" lvl="1">
              <a:lnSpc>
                <a:spcPct val="100000"/>
              </a:lnSpc>
              <a:buClr>
                <a:srgbClr val="FFFFFF"/>
              </a:buClr>
              <a:tabLst>
                <a:tab pos="812800" algn="l"/>
              </a:tabLst>
            </a:pP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Liq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dr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gen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ges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/>
              <a:buAutoNum type="arabicPeriod"/>
            </a:pPr>
            <a:endParaRPr sz="1100" dirty="0"/>
          </a:p>
          <a:p>
            <a:pPr marL="355600" marR="22923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  <a:tab pos="158623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structi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 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a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tial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PSM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structi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activ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2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12446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ctices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12179" y="3116579"/>
            <a:ext cx="2417064" cy="1441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036564" y="3140964"/>
            <a:ext cx="2313432" cy="1338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402579" y="4639055"/>
            <a:ext cx="1714500" cy="17769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426964" y="4663440"/>
            <a:ext cx="1610867" cy="16733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7808721" y="6367271"/>
            <a:ext cx="1180465" cy="4521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2700" algn="r">
              <a:lnSpc>
                <a:spcPct val="1000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51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5687911-E384-4A64-99B0-4E9231DCA75E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858" y="1432559"/>
            <a:ext cx="4631942" cy="51206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rotecti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/P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ention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smoki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tside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smok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6223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15" dirty="0">
                <a:solidFill>
                  <a:srgbClr val="FFFFFF"/>
                </a:solidFill>
                <a:latin typeface="Arial"/>
                <a:cs typeface="Arial"/>
              </a:rPr>
              <a:t>and properly labeled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fety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 stor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flamm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4889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 o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fire 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activ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Faci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ity fire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endParaRPr sz="18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4"/>
              </a:spcBef>
            </a:pPr>
            <a:endParaRPr sz="85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355600" marR="5016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Fire 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must 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5" dirty="0">
                <a:solidFill>
                  <a:srgbClr val="FFFFFF"/>
                </a:solidFill>
                <a:latin typeface="Arial"/>
                <a:cs typeface="Arial"/>
              </a:rPr>
              <a:t>daily and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45379" y="2354579"/>
            <a:ext cx="2279904" cy="1764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969764" y="2378964"/>
            <a:ext cx="2176272" cy="1661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945379" y="4241291"/>
            <a:ext cx="2279904" cy="1764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969764" y="4265676"/>
            <a:ext cx="2176272" cy="1661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307580" y="3192779"/>
            <a:ext cx="1594103" cy="2813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331964" y="3217164"/>
            <a:ext cx="1490472" cy="27096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52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2B4BBA8-5DB2-45E4-BCD4-DDB99B5E969D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393565" cy="4173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</a:t>
            </a:r>
            <a:r>
              <a:rPr sz="20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</a:t>
            </a:r>
            <a:r>
              <a:rPr sz="20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0223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me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t</a:t>
            </a:r>
            <a:r>
              <a:rPr sz="1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 mi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8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nts: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100"/>
              </a:lnSpc>
              <a:spcBef>
                <a:spcPts val="32"/>
              </a:spcBef>
              <a:buClr>
                <a:srgbClr val="FFFFFF"/>
              </a:buClr>
              <a:buFont typeface="Arial"/>
              <a:buChar char="•"/>
            </a:pP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270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</a:t>
            </a:r>
            <a:r>
              <a:rPr sz="1600" u="sng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u="sng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ontact</a:t>
            </a:r>
            <a:r>
              <a:rPr lang="en-US"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eguard 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hands,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sz="16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any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con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</a:t>
            </a:r>
            <a:r>
              <a:rPr sz="1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 of opera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8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–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Char char="–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74295" lvl="1" indent="-287020">
              <a:lnSpc>
                <a:spcPct val="100099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16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eas</a:t>
            </a:r>
            <a:r>
              <a:rPr sz="1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sz="1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16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 or ta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sz="1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a sa</a:t>
            </a:r>
            <a:r>
              <a:rPr sz="1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eguard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850"/>
              </a:lnSpc>
              <a:spcBef>
                <a:spcPts val="18"/>
              </a:spcBef>
              <a:buClr>
                <a:srgbClr val="FFFFFF"/>
              </a:buClr>
              <a:buFont typeface="Arial"/>
              <a:buChar char="–"/>
            </a:pP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Char char="–"/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mac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sz="1800" spc="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is n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tely</a:t>
            </a:r>
            <a:r>
              <a:rPr sz="1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r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r>
              <a:rPr sz="1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54979" y="3898391"/>
            <a:ext cx="3041904" cy="23362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579364" y="3922776"/>
            <a:ext cx="2938272" cy="2232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812535" y="1499616"/>
            <a:ext cx="2385060" cy="23362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53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83E20A0-D21F-4619-BD06-17B0D3618783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128260" cy="4609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xca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hor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2000" dirty="0">
              <a:latin typeface="Arial"/>
              <a:cs typeface="Arial"/>
            </a:endParaRPr>
          </a:p>
          <a:p>
            <a:pPr marL="355600" marR="21336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/e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2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rmit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(Form SSC-618)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7747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rmit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ved 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fety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Miss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 for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tre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s/e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9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s/e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6223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lang="en-US" sz="18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62230">
              <a:lnSpc>
                <a:spcPct val="100000"/>
              </a:lnSpc>
              <a:buClr>
                <a:srgbClr val="FFFFFF"/>
              </a:buClr>
              <a:tabLst>
                <a:tab pos="354965" algn="l"/>
              </a:tabLst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6223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All s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oil at  is considered Type ”C” initially or until re-classified</a:t>
            </a:r>
          </a:p>
          <a:p>
            <a:pPr marL="12700" marR="62230">
              <a:lnSpc>
                <a:spcPct val="100000"/>
              </a:lnSpc>
              <a:buClr>
                <a:srgbClr val="FFFFFF"/>
              </a:buClr>
              <a:tabLst>
                <a:tab pos="354965" algn="l"/>
              </a:tabLst>
            </a:pPr>
            <a:r>
              <a:rPr lang="en-US" sz="1800" dirty="0">
                <a:latin typeface="Arial"/>
                <a:cs typeface="Arial"/>
              </a:rPr>
              <a:t>	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69279" y="1999488"/>
            <a:ext cx="3165348" cy="2996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54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264D885-E7DB-4755-A9FF-0D9F91BE4F28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0"/>
            <a:ext cx="8329168" cy="31800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Barricades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rric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ns,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d/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arn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 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ctiviti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ork,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35" dirty="0">
                <a:solidFill>
                  <a:srgbClr val="FFFFFF"/>
                </a:solidFill>
                <a:latin typeface="Arial"/>
                <a:cs typeface="Arial"/>
              </a:rPr>
              <a:t>electrical work, and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flo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tre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13982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rric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 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riz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try</a:t>
            </a:r>
            <a:endParaRPr lang="en-US" sz="18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13982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sz="18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13982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Danger barricades or tape shall be physically labelled  or identified by the contractor who installed it when working around multiple contractors</a:t>
            </a:r>
            <a:endParaRPr lang="en-US" sz="18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13982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13982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92980" y="4648200"/>
            <a:ext cx="3843528" cy="1761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73963" y="4876800"/>
            <a:ext cx="3852672" cy="1146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55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B9CCA43-072B-4D1B-9C9A-34CF096C39BB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633595" cy="41395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Barricades</a:t>
            </a:r>
            <a:endParaRPr sz="2000" dirty="0">
              <a:latin typeface="Arial"/>
              <a:cs typeface="Arial"/>
            </a:endParaRPr>
          </a:p>
          <a:p>
            <a:pPr marL="355600" marR="34036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rric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 is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 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is 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d,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riz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take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 same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 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rric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rmiss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 to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9017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d/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rric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safe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78779" y="1524000"/>
            <a:ext cx="2961131" cy="2276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503164" y="1548383"/>
            <a:ext cx="2857499" cy="2173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478779" y="3959352"/>
            <a:ext cx="2961131" cy="2275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503164" y="3983735"/>
            <a:ext cx="2857499" cy="2171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56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2ECA819-6137-4383-A14A-6B998111D251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636135" cy="43776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Locko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Tago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2000" dirty="0">
              <a:latin typeface="Arial"/>
              <a:cs typeface="Arial"/>
            </a:endParaRPr>
          </a:p>
          <a:p>
            <a:pPr marL="355600" marR="26860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LO/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riz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and affected personnel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rformi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site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stal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ectric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l, mec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d/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ssure 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228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cks 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cks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 NASA 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4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lock,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affix a 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 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lock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are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oug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the construction manager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2579" y="1821179"/>
            <a:ext cx="3041904" cy="3041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426964" y="1845564"/>
            <a:ext cx="2938272" cy="2938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57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B3FBB24-5337-4323-AF11-077CEA10947F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685030" cy="38652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Locko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Tago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2000" dirty="0">
              <a:latin typeface="Arial"/>
              <a:cs typeface="Arial"/>
            </a:endParaRPr>
          </a:p>
          <a:p>
            <a:pPr marL="355600" marR="24193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SCW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8715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-0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n- 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rvic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/Mai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Isol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ry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 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 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 o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must 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rly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97779" y="1609344"/>
            <a:ext cx="3572255" cy="45491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7808721" y="6305985"/>
            <a:ext cx="1193038" cy="5132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smtClean="0">
                <a:solidFill>
                  <a:srgbClr val="FFFFFF"/>
                </a:solidFill>
                <a:latin typeface="Arial"/>
                <a:cs typeface="Arial"/>
              </a:rPr>
              <a:t>58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88" y="1346998"/>
            <a:ext cx="3572255" cy="495898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EB2353D-87AC-4F07-99A1-275742B42E09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761865" cy="24371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Locko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Tago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2000" dirty="0">
              <a:latin typeface="Arial"/>
              <a:cs typeface="Arial"/>
            </a:endParaRPr>
          </a:p>
          <a:p>
            <a:pPr marL="355600" marR="24765" indent="-342900" algn="just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Form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–SSC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(DO NOT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OPERA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AG)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12700" indent="-3429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LO/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must 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ly fil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fine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12"/>
              </a:spcBef>
            </a:pPr>
            <a:endParaRPr sz="9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Tagout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3892910"/>
            <a:ext cx="4916170" cy="22244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382905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tag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a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vice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trol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t/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3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55600" marR="52069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ferred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23332" y="1932432"/>
            <a:ext cx="3701796" cy="3197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621528" y="5225410"/>
            <a:ext cx="3311525" cy="789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90880" marR="13335" indent="-676910">
              <a:lnSpc>
                <a:spcPct val="100099"/>
              </a:lnSpc>
            </a:pPr>
            <a:r>
              <a:rPr lang="en-US"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andardi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sz="17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ed</a:t>
            </a:r>
            <a:r>
              <a:rPr sz="17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Loc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7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out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sz="1700" b="1" spc="-15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agout </a:t>
            </a:r>
            <a:r>
              <a:rPr sz="1700" b="1" spc="-15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ag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Form</a:t>
            </a:r>
            <a:r>
              <a:rPr sz="17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7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SSC </a:t>
            </a:r>
            <a:r>
              <a:rPr sz="17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808</a:t>
            </a:r>
            <a:endParaRPr sz="1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59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63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92979" y="1440180"/>
            <a:ext cx="4128516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817364" y="1464563"/>
            <a:ext cx="4024884" cy="3243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19405" y="1523999"/>
            <a:ext cx="4382135" cy="39624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ction</a:t>
            </a:r>
            <a:endParaRPr sz="1200" dirty="0"/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ter</a:t>
            </a:r>
            <a:endParaRPr sz="1200" dirty="0">
              <a:solidFill>
                <a:schemeClr val="bg1">
                  <a:lumMod val="50000"/>
                </a:schemeClr>
              </a:solidFill>
            </a:endParaRPr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 </a:t>
            </a:r>
            <a:r>
              <a:rPr sz="1800" spc="-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ork</a:t>
            </a:r>
            <a:endParaRPr sz="1200" dirty="0">
              <a:solidFill>
                <a:schemeClr val="bg1">
                  <a:lumMod val="50000"/>
                </a:schemeClr>
              </a:solidFill>
            </a:endParaRPr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endParaRPr sz="1200" dirty="0">
              <a:solidFill>
                <a:schemeClr val="bg1">
                  <a:lumMod val="50000"/>
                </a:schemeClr>
              </a:solidFill>
            </a:endParaRPr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ork</a:t>
            </a:r>
            <a:endParaRPr sz="1200" dirty="0">
              <a:solidFill>
                <a:schemeClr val="bg1">
                  <a:lumMod val="50000"/>
                </a:schemeClr>
              </a:solidFill>
            </a:endParaRPr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es</a:t>
            </a:r>
            <a:endParaRPr sz="1100" dirty="0">
              <a:solidFill>
                <a:schemeClr val="bg1">
                  <a:lumMod val="50000"/>
                </a:schemeClr>
              </a:solidFill>
            </a:endParaRPr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zard </a:t>
            </a:r>
            <a:r>
              <a:rPr sz="1800" spc="-7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stems</a:t>
            </a:r>
            <a:endParaRPr sz="1200" dirty="0">
              <a:solidFill>
                <a:schemeClr val="bg1">
                  <a:lumMod val="50000"/>
                </a:schemeClr>
              </a:solidFill>
            </a:endParaRPr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orting</a:t>
            </a:r>
            <a:r>
              <a:rPr sz="1800" spc="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1800" spc="5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General Rules and Responsibilities</a:t>
            </a:r>
          </a:p>
          <a:p>
            <a:pPr marL="527685" indent="-515620">
              <a:spcBef>
                <a:spcPts val="600"/>
              </a:spcBef>
              <a:buClr>
                <a:srgbClr val="FFFFFF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lang="en-US" sz="1800" spc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Audits and Inspections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64E550C-247D-45FD-ADBE-09BA5F056E8F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212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60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  Under the Global Harmonization System  “Hazard Communication”, a _____ is required for chemicals brought on site?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MDS    b.  SDM    c.  SDS    d.  MSDS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 NASA  requires all containers regardless of size to be properly labeled with the contents?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 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 Any work involving Lead or Asbestos requires a Special Work Plan?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  You are required to protect your hearing at any level is at or above __ dBA 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75    b.  80    c.  85    d.  90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87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61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  Under the Global Harmonization System  “Hazard Communication”, a _____ is required for chemicals brought on site?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MDS    b.  SDM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SDS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MSDS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 NASA  requires all containers regardless of size to be properly labeled with the contents?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  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 Any work involving Lead or Asbestos requires a Special Work Plan?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  You are required to protect your hearing at any level is at or above __ dBA 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75    b.  80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90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660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62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 Employees requiring respiratory protection must provide proof of training and ______?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Fit testing and Medical    b.  Medical    c.  Mental    d.  All Listed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  Permit Required Confined Space locations are posted throughout the Center?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 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  All Confined Space entries require proper training?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  All Hot Work requires a SSC Hot Work Permit?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298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63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 Employees requiring respiratory protection must provide proof of training and ______?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 testing and Medical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Medical    c.  Mental    d.  All Listed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  Permit Required Confined Space locations are posted throughout the Center?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   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  All Confined Space entries require proper training?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  All Hot Work requires a SSC Hot Work Permit?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 False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463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64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  Atmospheric analysis is required within _____ feet of a propellant line?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50    b.  75    c.  100    d.  150</a:t>
            </a:r>
          </a:p>
          <a:p>
            <a:pPr marL="0" lvl="0" indent="0"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  All motorized equipment is inspected daily before use and documented?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 b.  False   </a:t>
            </a:r>
          </a:p>
          <a:p>
            <a:pPr marL="0" lvl="0" indent="0"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  Fall protection is required when working at heights of ____ feet or more?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3    b.  4    c.  5    d.  6</a:t>
            </a:r>
          </a:p>
          <a:p>
            <a:pPr marL="0" lvl="0" indent="0"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  All electrical cords must have a Ground Fault Circuit Interrupter (GFCI) attached?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78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65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  Atmospheric analysis is required within _____ feet of a propellant line?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 75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150</a:t>
            </a:r>
          </a:p>
          <a:p>
            <a:pPr marL="0" lvl="0" indent="0"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  All motorized equipment is inspected daily before use and documented?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   </a:t>
            </a:r>
          </a:p>
          <a:p>
            <a:pPr marL="0" lvl="0" indent="0"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  Fall protection is required when working at heights of ____ feet or more?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3    b.  4    c.  5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lvl="0" indent="0"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  All electrical cords must have a Ground Fault Circuit Interrupter (GFCI) attached?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933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66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  Scaffold tag colors used at SSC are what colors?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Green    b.  Yellow    c.  Red     D. All Listed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  All scaffolding will be inspected and the tag signed prior to use?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  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  Fire extinguishers will be inspected daily and documented monthly?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False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  Process Safety Management (PSM) areas requires special training?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False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32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67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  Scaffold tag colors used at SSC are what colors?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Green    b.  Yellow    c.  Red 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Listed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  All scaffolding will be inspected and the tag signed prior to use?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   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  Fire extinguishers will be inspected daily and documented monthly?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False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  Process Safety Management (PSM) areas requires special training?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False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883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68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  Contractors are to provide their own fire extinguishers?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34.  All digging 12 inches or more requires an SSC Dig Permit?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  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  Danger barricades do not require contact information when installed around multiple contractors?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36. SSC Lock-Out  and Tag-Out (LOTO) requires a SSC Tag and Red color lock?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139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0332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28529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Regul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69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5EA5BC-F5D3-422C-9C61-47A431B61C0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  Contractors are to provide their own fire extinguishers? 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34.  All digging 12 inches or more requires an SSC Dig Permit?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   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  Danger barricades do not require contact information when installed around multiple contractors?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None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36. SSC Lock-Out  and Tag-Out (LOTO) requires a SSC Tag and Red color lock?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5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89712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Introdu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1960" y="1266474"/>
            <a:ext cx="5196840" cy="51843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0096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pre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enta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is designed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be u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 supplemental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to all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tablished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existing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y plans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edures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NAS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tennis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pace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and Contra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ubcon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rac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ety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P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lans that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are,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“Submit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Approved”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ts val="6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60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2000" b="1" u="sng" spc="0" dirty="0">
                <a:solidFill>
                  <a:srgbClr val="00B0F0"/>
                </a:solidFill>
                <a:latin typeface="Arial"/>
                <a:cs typeface="Arial"/>
              </a:rPr>
              <a:t>NOT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ended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sub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tu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the c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ntra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r's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orientation,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lang="en-US" sz="20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lang="en-US" sz="20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prog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and does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relea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ntra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tor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their employees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legal obligation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of conforming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federal,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sta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local s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standar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provide their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employees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with a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2000" spc="0" dirty="0">
                <a:solidFill>
                  <a:srgbClr val="FFFFFF"/>
                </a:solidFill>
                <a:latin typeface="Arial"/>
                <a:cs typeface="Arial"/>
              </a:rPr>
              <a:t> hazard free working environment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44955" y="2113924"/>
            <a:ext cx="3383279" cy="3232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B836E2E-1EF9-4016-9100-EF23C128EC6B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479"/>
            <a:ext cx="4391025" cy="40749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ction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ter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es</a:t>
            </a:r>
            <a:endParaRPr sz="11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zard Warn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stems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orting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Gen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ties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Aud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Inspecti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92979" y="1440180"/>
            <a:ext cx="4128516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817364" y="1464563"/>
            <a:ext cx="4024884" cy="3243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70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66CD8C0-5F8C-4D15-88CA-3BA484301E3D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07695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Spe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461"/>
            <a:ext cx="5052695" cy="45331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ersonal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oatati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ices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(PFD)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SSC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tial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tected 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23939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r,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/ar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cks, br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etc.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PFD is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PFD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 must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stra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ckl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9969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eck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cuts,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aks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to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83579" y="1516380"/>
            <a:ext cx="2816352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807964" y="1540763"/>
            <a:ext cx="2712719" cy="2944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12179" y="4640579"/>
            <a:ext cx="2420112" cy="1699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36564" y="4664964"/>
            <a:ext cx="2316480" cy="15956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71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B75BDDA-124F-4F33-99E8-760EE949865C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07695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Spe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461"/>
            <a:ext cx="5367655" cy="47936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 Dr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756285" marR="267335" lvl="1" indent="-287020">
              <a:lnSpc>
                <a:spcPct val="100000"/>
              </a:lnSpc>
              <a:spcBef>
                <a:spcPts val="39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Personnel shall not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remain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top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piles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during dri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activities</a:t>
            </a:r>
            <a:endParaRPr sz="1600" dirty="0">
              <a:latin typeface="Arial"/>
              <a:cs typeface="Arial"/>
            </a:endParaRPr>
          </a:p>
          <a:p>
            <a:pPr marL="756285" marR="12700" lvl="1" indent="-287020">
              <a:lnSpc>
                <a:spcPct val="100099"/>
              </a:lnSpc>
              <a:spcBef>
                <a:spcPts val="38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Hearing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protect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mu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orn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during pil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dri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ing activities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ts val="850"/>
              </a:lnSpc>
              <a:spcBef>
                <a:spcPts val="13"/>
              </a:spcBef>
              <a:buClr>
                <a:srgbClr val="FFFFFF"/>
              </a:buClr>
              <a:buFont typeface="Arial"/>
              <a:buChar char="–"/>
            </a:pPr>
            <a:endParaRPr sz="85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Char char="–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Prot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756285" marR="198120" lvl="1" indent="-287020">
              <a:lnSpc>
                <a:spcPct val="100099"/>
              </a:lnSpc>
              <a:spcBef>
                <a:spcPts val="39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protot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pical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pil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dri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pment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unless permission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 obta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ned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srgbClr val="FFFFFF"/>
                </a:solidFill>
                <a:latin typeface="Arial"/>
                <a:cs typeface="Arial"/>
              </a:rPr>
              <a:t>CO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NASA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SMA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ts val="850"/>
              </a:lnSpc>
              <a:spcBef>
                <a:spcPts val="14"/>
              </a:spcBef>
              <a:buClr>
                <a:srgbClr val="FFFFFF"/>
              </a:buClr>
              <a:buFont typeface="Arial"/>
              <a:buChar char="–"/>
            </a:pPr>
            <a:endParaRPr sz="85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Char char="–"/>
            </a:pPr>
            <a:endParaRPr sz="1000" u="sng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u="sng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u="sng" dirty="0">
              <a:latin typeface="Arial"/>
              <a:cs typeface="Arial"/>
            </a:endParaRPr>
          </a:p>
          <a:p>
            <a:pPr marL="756285" marR="237490" lvl="1" indent="-287020">
              <a:lnSpc>
                <a:spcPct val="100000"/>
              </a:lnSpc>
              <a:spcBef>
                <a:spcPts val="39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ts,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gears,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shaft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pulle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sproc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ets,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spindles, d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ums,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fly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heel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s,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cha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ns,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cip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ocat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ng, rotating,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pment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be guarded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such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conta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by emp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ees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ise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create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88379" y="3421379"/>
            <a:ext cx="2636520" cy="2965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112764" y="3445764"/>
            <a:ext cx="2532888" cy="2862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72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E6543D6-2BCA-47BD-BC6A-2231F2D2E67E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07695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Spe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73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461"/>
            <a:ext cx="8437245" cy="4743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 Dr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  <a:tab pos="23742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Activit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	Must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stop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mph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27241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avy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fo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avy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es,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avy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-sl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rts,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avy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>
              <a:lnSpc>
                <a:spcPts val="1000"/>
              </a:lnSpc>
              <a:spcBef>
                <a:spcPts val="64"/>
              </a:spcBef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Earth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Dril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9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memb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cre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5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75628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endParaRPr sz="1800" dirty="0">
              <a:latin typeface="Arial"/>
              <a:cs typeface="Arial"/>
            </a:endParaRPr>
          </a:p>
          <a:p>
            <a:pPr marL="756285" marR="12700" lvl="1" indent="-287020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endParaRPr sz="18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hea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ctric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unde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oun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Inform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ls</a:t>
            </a:r>
            <a:endParaRPr sz="18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Activity 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cifics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97820DA-4F4D-4240-83D1-AE3AD2A467D0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07695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Spe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461"/>
            <a:ext cx="5066030" cy="32804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Cranes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mo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SSC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ficer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tative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(COR) for revi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53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756285" marR="142811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of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/certific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1800"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/>
              <a:buChar char="–"/>
            </a:pPr>
            <a:endParaRPr sz="1100" dirty="0"/>
          </a:p>
          <a:p>
            <a:pPr marL="756285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cr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r(s)</a:t>
            </a:r>
            <a:endParaRPr sz="1800" dirty="0">
              <a:latin typeface="Arial"/>
              <a:cs typeface="Arial"/>
            </a:endParaRPr>
          </a:p>
          <a:p>
            <a:pPr lvl="1">
              <a:lnSpc>
                <a:spcPts val="1100"/>
              </a:lnSpc>
              <a:spcBef>
                <a:spcPts val="55"/>
              </a:spcBef>
              <a:buClr>
                <a:srgbClr val="FFFFFF"/>
              </a:buClr>
              <a:buFont typeface="Arial"/>
              <a:buChar char="–"/>
            </a:pPr>
            <a:endParaRPr sz="1100" dirty="0"/>
          </a:p>
          <a:p>
            <a:pPr marL="756285" marR="615950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tor’s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curr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 tra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 certific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lang="en-US" sz="18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56285" marR="615950" lvl="1" indent="-287020">
              <a:lnSpc>
                <a:spcPct val="100000"/>
              </a:lnSpc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Load tests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02808" y="1821179"/>
            <a:ext cx="2865119" cy="2203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727191" y="1845564"/>
            <a:ext cx="2761488" cy="210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711952" y="4107179"/>
            <a:ext cx="2866644" cy="2203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736335" y="4131564"/>
            <a:ext cx="2763012" cy="2100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74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CE8B27F-25D2-494E-80DF-E3DD8FD6FE25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07695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Spe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461"/>
            <a:ext cx="5752465" cy="4340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Cranes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cra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-use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tificati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to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COR at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ast 48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urs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such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COR or 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9017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cra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es,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SSC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ction of 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ch cr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its use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8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structi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site for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88379" y="2278379"/>
            <a:ext cx="2784348" cy="3637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112764" y="2302764"/>
            <a:ext cx="2680716" cy="3534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75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610F827-9E7D-4A4B-A2E1-C38A69BAB105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07695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Spe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461"/>
            <a:ext cx="8509635" cy="19996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Hea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endParaRPr sz="2000" dirty="0">
              <a:latin typeface="Arial"/>
              <a:cs typeface="Arial"/>
            </a:endParaRPr>
          </a:p>
          <a:p>
            <a:pPr marL="355600" marR="12700" indent="-342900">
              <a:lnSpc>
                <a:spcPct val="12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 is res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- 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) of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 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certifi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to 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avy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certific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tra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job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site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888" y="4030979"/>
            <a:ext cx="2787396" cy="2147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71272" y="4055364"/>
            <a:ext cx="2683764" cy="2043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116579" y="4037076"/>
            <a:ext cx="2863596" cy="2203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140964" y="4061459"/>
            <a:ext cx="2759964" cy="2100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088379" y="4034028"/>
            <a:ext cx="2813304" cy="21656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112764" y="4058411"/>
            <a:ext cx="2709672" cy="20619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76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B75E52D-CA54-4A5D-8B21-472F23FEBB06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Special 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37.  When working over or near water you are required to have on a PFD?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38.  The guarding of moving parts or machinery is not required?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39.  All cranes require SSC permission.  Submit the Crane Annual Inspection, Operators Medical Exam, Operators Training, and Load Tests 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  All rigging MUST be proof tested before it can be used at SSC 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77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157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C44AF5D-593B-4FE1-8DE6-F8F12FDB797B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99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Special Work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37.  When working over or near water you are required to have on a PFD?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38.  The guarding of moving parts or machinery is not required?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39.  All cranes require SSC permission.  Submit the Crane Annual Inspection, Operators Medical Exam, Operators Training, and Load Tests 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  All rigging MUST be proof tested before it can be used at SSC 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78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157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C44AF5D-593B-4FE1-8DE6-F8F12FDB797B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4789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479"/>
            <a:ext cx="4391025" cy="41511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ction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ter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11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zard Warn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stems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orting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endParaRPr sz="11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Gen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ties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Aud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Inspecti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92979" y="1440180"/>
            <a:ext cx="4128516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817364" y="1464563"/>
            <a:ext cx="4024884" cy="3243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79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E64C33F-DBA1-4629-8B33-CF52D3495BD6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89712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Introdu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295400"/>
            <a:ext cx="7987030" cy="5600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Construction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0" dirty="0">
                <a:solidFill>
                  <a:srgbClr val="FFFFFF"/>
                </a:solidFill>
                <a:latin typeface="Arial"/>
                <a:cs typeface="Arial"/>
              </a:rPr>
              <a:t>Site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” – An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6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structi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activ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ss 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7339" y="2819400"/>
            <a:ext cx="7501382" cy="34245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Contractor site managers/supervisors will ensure that all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ork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6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SSC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have completed this orientation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trai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 OSHA 10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srgbClr val="FFFFFF"/>
                </a:solidFill>
                <a:latin typeface="Arial"/>
                <a:cs typeface="Arial"/>
              </a:rPr>
              <a:t>Hour Construction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 prior to performing any work on site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(management personnel must complete OSHA 30 hour construction training)</a:t>
            </a:r>
            <a:endParaRPr lang="en-US" sz="16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A copy of NASA Construction Safety and Health Program (SCWI-8715-0008) is available on the NASA Construction Safety website – regulatory references not included in this presentation can be found in this document </a:t>
            </a: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You and your employer are required to follow this SCWI and all applicable NASA work instructions</a:t>
            </a: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Failure to observe any of these rules or industry standards and regulations may result in immediate and permanent discharge from the job site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0" y="1214265"/>
            <a:ext cx="1488948" cy="2214735"/>
            <a:chOff x="7219188" y="3942588"/>
            <a:chExt cx="1488948" cy="2098548"/>
          </a:xfrm>
        </p:grpSpPr>
        <p:sp>
          <p:nvSpPr>
            <p:cNvPr id="12" name="object 12"/>
            <p:cNvSpPr/>
            <p:nvPr/>
          </p:nvSpPr>
          <p:spPr>
            <a:xfrm>
              <a:off x="7219188" y="3942588"/>
              <a:ext cx="1488948" cy="2098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7441438" y="4033617"/>
              <a:ext cx="1042669" cy="61589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373380">
                <a:lnSpc>
                  <a:spcPct val="100000"/>
                </a:lnSpc>
              </a:pPr>
              <a:r>
                <a:rPr lang="en-US" sz="1200" b="1" i="1" dirty="0">
                  <a:solidFill>
                    <a:srgbClr val="FF0000"/>
                  </a:solidFill>
                  <a:latin typeface="Arial"/>
                  <a:cs typeface="Arial"/>
                </a:rPr>
                <a:t>Key Regulations</a:t>
              </a:r>
            </a:p>
            <a:p>
              <a:pPr marL="12700" marR="12700" indent="373380">
                <a:lnSpc>
                  <a:spcPct val="100000"/>
                </a:lnSpc>
              </a:pPr>
              <a:r>
                <a:rPr sz="1200" b="1" i="1" dirty="0">
                  <a:solidFill>
                    <a:srgbClr val="FF0000"/>
                  </a:solidFill>
                  <a:latin typeface="Arial"/>
                  <a:cs typeface="Arial"/>
                </a:rPr>
                <a:t>and Requiremen</a:t>
              </a:r>
              <a:r>
                <a:rPr sz="1200" b="1" i="1" spc="-5" dirty="0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sz="1200" b="1" i="1" spc="0" dirty="0">
                  <a:solidFill>
                    <a:srgbClr val="FF0000"/>
                  </a:solidFill>
                  <a:latin typeface="Arial"/>
                  <a:cs typeface="Arial"/>
                </a:rPr>
                <a:t>s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7575550" y="4938673"/>
              <a:ext cx="777240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b="1" spc="-10" dirty="0">
                  <a:solidFill>
                    <a:srgbClr val="FF0000"/>
                  </a:solidFill>
                  <a:latin typeface="Arial"/>
                  <a:cs typeface="Arial"/>
                </a:rPr>
                <a:t>29</a:t>
              </a:r>
              <a:r>
                <a:rPr sz="1000" b="1" spc="-5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sz="1000" b="1" spc="-10" dirty="0">
                  <a:solidFill>
                    <a:srgbClr val="FF0000"/>
                  </a:solidFill>
                  <a:latin typeface="Arial"/>
                  <a:cs typeface="Arial"/>
                </a:rPr>
                <a:t>CFR</a:t>
              </a:r>
              <a:r>
                <a:rPr sz="1000" b="1" spc="-5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sz="1000" b="1" spc="-10" dirty="0">
                  <a:solidFill>
                    <a:srgbClr val="FF0000"/>
                  </a:solidFill>
                  <a:latin typeface="Arial"/>
                  <a:cs typeface="Arial"/>
                </a:rPr>
                <a:t>1</a:t>
              </a:r>
              <a:r>
                <a:rPr sz="1000" b="1" spc="-15" dirty="0">
                  <a:solidFill>
                    <a:srgbClr val="FF0000"/>
                  </a:solidFill>
                  <a:latin typeface="Arial"/>
                  <a:cs typeface="Arial"/>
                </a:rPr>
                <a:t>9</a:t>
              </a:r>
              <a:r>
                <a:rPr sz="1000" b="1" spc="-10" dirty="0">
                  <a:solidFill>
                    <a:srgbClr val="FF0000"/>
                  </a:solidFill>
                  <a:latin typeface="Arial"/>
                  <a:cs typeface="Arial"/>
                </a:rPr>
                <a:t>26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7575550" y="5227483"/>
              <a:ext cx="777240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b="1" spc="-10" dirty="0">
                  <a:solidFill>
                    <a:srgbClr val="FF0000"/>
                  </a:solidFill>
                  <a:latin typeface="Arial"/>
                  <a:cs typeface="Arial"/>
                </a:rPr>
                <a:t>29</a:t>
              </a:r>
              <a:r>
                <a:rPr sz="1000" b="1" spc="-5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sz="1000" b="1" spc="-10" dirty="0">
                  <a:solidFill>
                    <a:srgbClr val="FF0000"/>
                  </a:solidFill>
                  <a:latin typeface="Arial"/>
                  <a:cs typeface="Arial"/>
                </a:rPr>
                <a:t>CFR</a:t>
              </a:r>
              <a:r>
                <a:rPr sz="1000" b="1" spc="-5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sz="1000" b="1" spc="-10" dirty="0">
                  <a:solidFill>
                    <a:srgbClr val="FF0000"/>
                  </a:solidFill>
                  <a:latin typeface="Arial"/>
                  <a:cs typeface="Arial"/>
                </a:rPr>
                <a:t>1</a:t>
              </a:r>
              <a:r>
                <a:rPr sz="1000" b="1" spc="-15" dirty="0">
                  <a:solidFill>
                    <a:srgbClr val="FF0000"/>
                  </a:solidFill>
                  <a:latin typeface="Arial"/>
                  <a:cs typeface="Arial"/>
                </a:rPr>
                <a:t>9</a:t>
              </a:r>
              <a:r>
                <a:rPr sz="1000" b="1" spc="-10" dirty="0">
                  <a:solidFill>
                    <a:srgbClr val="FF0000"/>
                  </a:solidFill>
                  <a:latin typeface="Arial"/>
                  <a:cs typeface="Arial"/>
                </a:rPr>
                <a:t>10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7295311" y="5535719"/>
              <a:ext cx="1283970" cy="29782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0" algn="ctr">
                <a:lnSpc>
                  <a:spcPct val="100000"/>
                </a:lnSpc>
              </a:pPr>
              <a:r>
                <a:rPr sz="1000" b="1" spc="-15" dirty="0">
                  <a:solidFill>
                    <a:srgbClr val="FF0000"/>
                  </a:solidFill>
                  <a:latin typeface="Arial"/>
                  <a:cs typeface="Arial"/>
                </a:rPr>
                <a:t>S</a:t>
              </a:r>
              <a:r>
                <a:rPr sz="1000" b="1" spc="-10" dirty="0">
                  <a:solidFill>
                    <a:srgbClr val="FF0000"/>
                  </a:solidFill>
                  <a:latin typeface="Arial"/>
                  <a:cs typeface="Arial"/>
                </a:rPr>
                <a:t>C</a:t>
              </a:r>
              <a:r>
                <a:rPr sz="1000" b="1" spc="-5" dirty="0">
                  <a:solidFill>
                    <a:srgbClr val="FF0000"/>
                  </a:solidFill>
                  <a:latin typeface="Arial"/>
                  <a:cs typeface="Arial"/>
                </a:rPr>
                <a:t>WI</a:t>
              </a:r>
              <a:endParaRPr sz="1000" dirty="0">
                <a:latin typeface="Arial"/>
                <a:cs typeface="Arial"/>
              </a:endParaRPr>
            </a:p>
            <a:p>
              <a:pPr marL="0" algn="ctr">
                <a:lnSpc>
                  <a:spcPct val="100000"/>
                </a:lnSpc>
              </a:pPr>
              <a:r>
                <a:rPr sz="1000" b="1" spc="-15" dirty="0">
                  <a:solidFill>
                    <a:srgbClr val="FF0000"/>
                  </a:solidFill>
                  <a:latin typeface="Arial"/>
                  <a:cs typeface="Arial"/>
                </a:rPr>
                <a:t>8715</a:t>
              </a:r>
              <a:r>
                <a:rPr sz="1000" b="1" spc="-5" dirty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sz="1000" b="1" spc="-15" dirty="0">
                  <a:solidFill>
                    <a:srgbClr val="FF0000"/>
                  </a:solidFill>
                  <a:latin typeface="Arial"/>
                  <a:cs typeface="Arial"/>
                </a:rPr>
                <a:t>0008</a:t>
              </a:r>
              <a:endParaRPr sz="1000" dirty="0">
                <a:latin typeface="Arial"/>
                <a:cs typeface="Arial"/>
              </a:endParaRPr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969459"/>
              </p:ext>
            </p:extLst>
          </p:nvPr>
        </p:nvGraphicFramePr>
        <p:xfrm>
          <a:off x="751840" y="1828800"/>
          <a:ext cx="5572761" cy="9799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6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4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09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81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Construct</a:t>
                      </a:r>
                      <a:r>
                        <a:rPr sz="16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600" spc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Reno</a:t>
                      </a:r>
                      <a:r>
                        <a:rPr sz="16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1600" spc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ation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Decorating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346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Exca</a:t>
                      </a:r>
                      <a:r>
                        <a:rPr sz="16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1600" spc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ation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Repa</a:t>
                      </a:r>
                      <a:r>
                        <a:rPr sz="16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600" spc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Surve</a:t>
                      </a:r>
                      <a:r>
                        <a:rPr sz="16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1600" spc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ing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10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6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600" spc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teration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</a:t>
                      </a:r>
                      <a:r>
                        <a:rPr sz="16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600" spc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nting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Demo</a:t>
                      </a:r>
                      <a:r>
                        <a:rPr sz="16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600" spc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ition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Footer Placeholder 2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3CED58B-21D0-4814-9792-00007E169C14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52400" y="1295400"/>
            <a:ext cx="8849359" cy="5257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portant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hone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bers</a:t>
            </a:r>
            <a:endParaRPr sz="2000" dirty="0">
              <a:latin typeface="Arial"/>
              <a:cs typeface="Arial"/>
            </a:endParaRPr>
          </a:p>
          <a:p>
            <a:pPr marL="355600" marR="22796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Fire,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cal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lang="en-US" sz="1800" spc="-30" dirty="0">
                <a:solidFill>
                  <a:srgbClr val="FFFFFF"/>
                </a:solidFill>
                <a:latin typeface="Arial"/>
                <a:cs typeface="Arial"/>
              </a:rPr>
              <a:t>ies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l:</a:t>
            </a:r>
            <a:endParaRPr sz="18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90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Phone</a:t>
            </a:r>
            <a:r>
              <a:rPr lang="en-US" sz="1600" spc="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911</a:t>
            </a:r>
            <a:endParaRPr sz="16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84"/>
              </a:spcBef>
              <a:buClr>
                <a:srgbClr val="FFFFFF"/>
              </a:buClr>
              <a:buFont typeface="Arial"/>
              <a:buChar char="–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Cell Phone</a:t>
            </a:r>
            <a:r>
              <a:rPr lang="en-US" sz="1600" spc="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228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688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3636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ts val="850"/>
              </a:lnSpc>
              <a:spcBef>
                <a:spcPts val="16"/>
              </a:spcBef>
              <a:buClr>
                <a:srgbClr val="FFFFFF"/>
              </a:buClr>
              <a:buFont typeface="Arial"/>
              <a:buChar char="–"/>
            </a:pPr>
            <a:endParaRPr sz="85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Char char="–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all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formati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390"/>
              </a:spcBef>
              <a:buClr>
                <a:srgbClr val="FFFFFF"/>
              </a:buClr>
              <a:buFont typeface="Arial"/>
              <a:buAutoNum type="arabicPeriod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emergen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600" dirty="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380"/>
              </a:spcBef>
              <a:buClr>
                <a:srgbClr val="FFFFFF"/>
              </a:buClr>
              <a:buFont typeface="Arial"/>
              <a:buAutoNum type="arabicPeriod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Natu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emer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gency</a:t>
            </a:r>
            <a:endParaRPr sz="1600" dirty="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385"/>
              </a:spcBef>
              <a:buClr>
                <a:srgbClr val="FFFFFF"/>
              </a:buClr>
              <a:buFont typeface="Arial"/>
              <a:buAutoNum type="arabicPeriod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Whether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involved</a:t>
            </a:r>
            <a:endParaRPr sz="1600" dirty="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380"/>
              </a:spcBef>
              <a:buClr>
                <a:srgbClr val="FFFFFF"/>
              </a:buClr>
              <a:buFont typeface="Arial"/>
              <a:buAutoNum type="arabicPeriod"/>
              <a:tabLst>
                <a:tab pos="756285" algn="l"/>
              </a:tabLst>
            </a:pP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Name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caller</a:t>
            </a:r>
            <a:endParaRPr sz="1600" dirty="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384"/>
              </a:spcBef>
              <a:buClr>
                <a:srgbClr val="FFFFFF"/>
              </a:buClr>
              <a:buFont typeface="Arial"/>
              <a:buAutoNum type="arabicPeriod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calling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5"/>
              </a:spcBef>
            </a:pPr>
            <a:endParaRPr sz="85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355600" marR="91376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stay 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the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formati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96595"/>
            <a:ext cx="3055620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rgen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81800" y="1913218"/>
            <a:ext cx="1199386" cy="1050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830696" y="1913219"/>
            <a:ext cx="1578608" cy="10503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322059" y="3346320"/>
            <a:ext cx="3521964" cy="16681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322059" y="3346320"/>
            <a:ext cx="3470147" cy="16596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80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A3BA5A9-9DB6-4A60-9996-067EDB601BC7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3055620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rgen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0" y="1265681"/>
            <a:ext cx="8849359" cy="24681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ite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Med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cal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2000" dirty="0">
              <a:latin typeface="Arial"/>
              <a:cs typeface="Arial"/>
            </a:endParaRPr>
          </a:p>
          <a:p>
            <a:pPr marL="355600" marR="22796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The  Clinic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urs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operation are: 7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:00 am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Frid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s/il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sses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urs,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ort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artme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referr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off site tre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tme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faci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ssary</a:t>
            </a:r>
            <a:endParaRPr lang="en-US" sz="18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2700" indent="-3429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sz="1800" spc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12700" indent="-34290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Off site medical treatment requires clearing through the SSC Clinic before returning to work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8180" y="4030979"/>
            <a:ext cx="4108704" cy="2316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02563" y="4055364"/>
            <a:ext cx="4005072" cy="2212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327903" y="3878579"/>
            <a:ext cx="3116579" cy="2508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352288" y="3902964"/>
            <a:ext cx="3012948" cy="2404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81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D4734B2-E268-4AC0-8FFF-C19B61D531B7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Emergencies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9"/>
            <a:ext cx="8725407" cy="4964462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  Stennis Space Center Fire, Medical or Environmental emergency call 911 from a NASA SSC phone and 688-3636 from a cell phone?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42.  SSC Clinic hours are 0700 am to 3:30 pm, Monday -Friday?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  Off site medical treatment requires the employee to clear through the SSC Clinic before returning to the job site?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44.  Who Reports any injury or incident to the Contracting Officer Representative (COR)?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Supervisor    b.  Employee    c.  Friends    d.  Neighbors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82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157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23979AB-71EC-4853-AE6D-BF92D149EB07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576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Emergencies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9"/>
            <a:ext cx="8725407" cy="4964462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  Stennis Space Center Fire, Medical or Environmental emergency call 911 from a NASA SSC phone and 688-3636 from a cell phone?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42.  SSC Clinic hours are 0700 am to 3:30 pm, Monday -Friday?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  Off site medical treatment requires the employee to clear through the SSC Clinic before returning to the job site?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44.  Who Reports any injury or incident to the Contracting Officer Representative (COR)?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Employee    c.  Friends    d.  Neighbors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83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157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23979AB-71EC-4853-AE6D-BF92D149EB07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618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479"/>
            <a:ext cx="4391025" cy="39987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ction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ter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es</a:t>
            </a:r>
            <a:endParaRPr sz="11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zard Warn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orting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Gen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ties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Aud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Inspecti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lang="en-US"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92979" y="1440180"/>
            <a:ext cx="4128516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817364" y="1464563"/>
            <a:ext cx="4024884" cy="3243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84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5FF1CEA-D5DA-43E9-A7FE-1F9539C38D1C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3882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93496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Hazard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Warni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6385" y="1418844"/>
            <a:ext cx="3980815" cy="292455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99"/>
              </a:lnSpc>
              <a:buClr>
                <a:srgbClr val="FFFFFF"/>
              </a:buClr>
              <a:tabLst>
                <a:tab pos="35496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Expectations</a:t>
            </a:r>
          </a:p>
          <a:p>
            <a:pPr marL="355600" marR="12700" indent="-342900">
              <a:lnSpc>
                <a:spcPct val="100099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ctors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kn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dge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le of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zard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 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stems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SSC to include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469265" lvl="1">
              <a:lnSpc>
                <a:spcPct val="100000"/>
              </a:lnSpc>
              <a:buClr>
                <a:srgbClr val="FFFFFF"/>
              </a:buClr>
              <a:tabLst>
                <a:tab pos="812800" algn="l"/>
              </a:tabLst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Eng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 dirty="0">
              <a:latin typeface="Arial"/>
              <a:cs typeface="Arial"/>
            </a:endParaRPr>
          </a:p>
          <a:p>
            <a:pPr lvl="1">
              <a:lnSpc>
                <a:spcPts val="850"/>
              </a:lnSpc>
              <a:spcBef>
                <a:spcPts val="0"/>
              </a:spcBef>
              <a:buClr>
                <a:srgbClr val="FFFFFF"/>
              </a:buClr>
              <a:buFont typeface="Arial"/>
              <a:buAutoNum type="alphaUcPeriod"/>
            </a:pPr>
            <a:endParaRPr sz="85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AutoNum type="alphaUcPeriod"/>
            </a:pPr>
            <a:endParaRPr sz="1000" dirty="0"/>
          </a:p>
          <a:p>
            <a:pPr marL="469265" lvl="1">
              <a:lnSpc>
                <a:spcPct val="100000"/>
              </a:lnSpc>
              <a:buClr>
                <a:srgbClr val="FFFFFF"/>
              </a:buClr>
              <a:tabLst>
                <a:tab pos="812800" algn="l"/>
              </a:tabLst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ghtning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 dirty="0">
              <a:latin typeface="Arial"/>
              <a:cs typeface="Arial"/>
            </a:endParaRPr>
          </a:p>
          <a:p>
            <a:pPr lvl="1">
              <a:lnSpc>
                <a:spcPts val="800"/>
              </a:lnSpc>
              <a:spcBef>
                <a:spcPts val="47"/>
              </a:spcBef>
              <a:buClr>
                <a:srgbClr val="FFFFFF"/>
              </a:buClr>
              <a:buFont typeface="Arial"/>
              <a:buAutoNum type="alphaUcPeriod"/>
            </a:pPr>
            <a:endParaRPr sz="80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AutoNum type="alphaUcPeriod"/>
            </a:pPr>
            <a:endParaRPr sz="1000" dirty="0"/>
          </a:p>
          <a:p>
            <a:pPr marL="469265" lvl="1">
              <a:lnSpc>
                <a:spcPct val="100000"/>
              </a:lnSpc>
              <a:buClr>
                <a:srgbClr val="FFFFFF"/>
              </a:buClr>
              <a:tabLst>
                <a:tab pos="812800" algn="l"/>
              </a:tabLst>
            </a:pPr>
            <a:r>
              <a:rPr lang="en-US" sz="1700" spc="0" dirty="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 dirty="0">
              <a:latin typeface="Arial"/>
              <a:cs typeface="Arial"/>
            </a:endParaRPr>
          </a:p>
          <a:p>
            <a:pPr lvl="1">
              <a:lnSpc>
                <a:spcPts val="800"/>
              </a:lnSpc>
              <a:spcBef>
                <a:spcPts val="47"/>
              </a:spcBef>
              <a:buClr>
                <a:srgbClr val="FFFFFF"/>
              </a:buClr>
              <a:buFont typeface="Arial"/>
              <a:buAutoNum type="alphaUcPeriod"/>
            </a:pPr>
            <a:endParaRPr sz="80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AutoNum type="alphaUcPeriod"/>
            </a:pPr>
            <a:endParaRPr sz="1000" dirty="0"/>
          </a:p>
          <a:p>
            <a:pPr marL="469265" lvl="1">
              <a:lnSpc>
                <a:spcPct val="100000"/>
              </a:lnSpc>
              <a:buClr>
                <a:srgbClr val="FFFFFF"/>
              </a:buClr>
              <a:tabLst>
                <a:tab pos="812800" algn="l"/>
              </a:tabLst>
            </a:pPr>
            <a:r>
              <a:rPr lang="en-US" sz="1700" spc="10" dirty="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700" spc="0" dirty="0">
                <a:solidFill>
                  <a:srgbClr val="FFFFFF"/>
                </a:solidFill>
                <a:latin typeface="Arial"/>
                <a:cs typeface="Arial"/>
              </a:rPr>
              <a:t>ado</a:t>
            </a:r>
            <a:r>
              <a:rPr lang="en-US" sz="1700" spc="0" dirty="0">
                <a:solidFill>
                  <a:srgbClr val="FFFFFF"/>
                </a:solidFill>
                <a:latin typeface="Arial"/>
                <a:cs typeface="Arial"/>
              </a:rPr>
              <a:t> Warnings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35779" y="2049779"/>
            <a:ext cx="2127504" cy="4413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360164" y="2074164"/>
            <a:ext cx="2023872" cy="4309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621780" y="4311396"/>
            <a:ext cx="2051303" cy="2151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646164" y="4335779"/>
            <a:ext cx="1947672" cy="2048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598919" y="1973579"/>
            <a:ext cx="2074164" cy="2342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623304" y="1997964"/>
            <a:ext cx="1970531" cy="22387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85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7326BEF-3A12-49C4-8D2F-066C4D8BE515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3882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93496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Hazard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ts val="381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Warni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4965065" cy="49383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buClr>
                <a:srgbClr val="FFFFFF"/>
              </a:buClr>
              <a:tabLst>
                <a:tab pos="469265" algn="l"/>
              </a:tabLst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Test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Alar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000" dirty="0">
              <a:latin typeface="Arial"/>
              <a:cs typeface="Arial"/>
            </a:endParaRPr>
          </a:p>
          <a:p>
            <a:pPr marL="346075" lvl="1" indent="-346075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850900" algn="l"/>
              </a:tabLst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trols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ss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 marL="682625" marR="24765" lvl="2" indent="-336550">
              <a:lnSpc>
                <a:spcPct val="100000"/>
              </a:lnSpc>
              <a:spcBef>
                <a:spcPts val="390"/>
              </a:spcBef>
              <a:buClr>
                <a:srgbClr val="FFFFFF"/>
              </a:buClr>
              <a:tabLst>
                <a:tab pos="1251585" algn="l"/>
              </a:tabLst>
            </a:pPr>
            <a:r>
              <a:rPr lang="en-US" sz="1600" spc="-10" dirty="0">
                <a:solidFill>
                  <a:srgbClr val="FFFFFF"/>
                </a:solidFill>
                <a:latin typeface="Arial"/>
                <a:cs typeface="Arial"/>
              </a:rPr>
              <a:t>-   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Contractors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allo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enter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test areas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ithout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undergoing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train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ng such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proce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 safety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management overv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ew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Stand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 Health</a:t>
            </a:r>
            <a:endParaRPr sz="1600" dirty="0">
              <a:latin typeface="Arial"/>
              <a:cs typeface="Arial"/>
            </a:endParaRPr>
          </a:p>
          <a:p>
            <a:pPr marL="630238" marR="280670" lvl="2" indent="-284163">
              <a:lnSpc>
                <a:spcPct val="100000"/>
              </a:lnSpc>
              <a:spcBef>
                <a:spcPts val="384"/>
              </a:spcBef>
              <a:buClr>
                <a:srgbClr val="FFFFFF"/>
              </a:buClr>
              <a:tabLst>
                <a:tab pos="1251585" algn="l"/>
              </a:tabLst>
            </a:pPr>
            <a:r>
              <a:rPr lang="en-US" sz="1600" spc="-10" dirty="0">
                <a:solidFill>
                  <a:srgbClr val="FFFFFF"/>
                </a:solidFill>
                <a:latin typeface="Arial"/>
                <a:cs typeface="Arial"/>
              </a:rPr>
              <a:t>-   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access control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badges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 sign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is required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test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stands</a:t>
            </a:r>
            <a:endParaRPr sz="1600" dirty="0">
              <a:latin typeface="Arial"/>
              <a:cs typeface="Arial"/>
            </a:endParaRPr>
          </a:p>
          <a:p>
            <a:pPr marL="346075" lvl="2" indent="-346075">
              <a:lnSpc>
                <a:spcPts val="1100"/>
              </a:lnSpc>
              <a:spcBef>
                <a:spcPts val="43"/>
              </a:spcBef>
              <a:buClr>
                <a:srgbClr val="FFFFFF"/>
              </a:buClr>
              <a:buFont typeface="Arial"/>
              <a:buChar char="•"/>
            </a:pPr>
            <a:endParaRPr sz="1100" dirty="0"/>
          </a:p>
          <a:p>
            <a:pPr marL="346075" marR="140335" lvl="1" indent="-346075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850900" algn="l"/>
              </a:tabLst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onne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unde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active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g,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ut sp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cific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rmiss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Faci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ity 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endParaRPr sz="1800" dirty="0">
              <a:latin typeface="Arial"/>
              <a:cs typeface="Arial"/>
            </a:endParaRPr>
          </a:p>
          <a:p>
            <a:pPr marL="346075" lvl="1" indent="-346075">
              <a:lnSpc>
                <a:spcPts val="1100"/>
              </a:lnSpc>
              <a:spcBef>
                <a:spcPts val="52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sz="1100" dirty="0"/>
          </a:p>
          <a:p>
            <a:pPr marL="346075" marR="12700" lvl="1" indent="-346075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850900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rms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 cov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tail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rvi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est sta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11723" y="1790699"/>
            <a:ext cx="3413759" cy="34533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436108" y="1815083"/>
            <a:ext cx="3310128" cy="3349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86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1375F14-1062-44AA-8D5E-072A99FBE139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38828" cy="8549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934968" cy="902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Hazard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Warni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43371" y="2665476"/>
            <a:ext cx="3037331" cy="22783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307340" y="1410461"/>
            <a:ext cx="5407660" cy="41395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buClr>
                <a:srgbClr val="FFFFFF"/>
              </a:buClr>
              <a:tabLst>
                <a:tab pos="46926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ghtn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Alerts</a:t>
            </a:r>
            <a:endParaRPr sz="2000" dirty="0">
              <a:latin typeface="Arial"/>
              <a:cs typeface="Arial"/>
            </a:endParaRPr>
          </a:p>
          <a:p>
            <a:pPr marL="346075" marR="53975" indent="-346075">
              <a:lnSpc>
                <a:spcPct val="100000"/>
              </a:lnSpc>
              <a:spcBef>
                <a:spcPts val="440"/>
              </a:spcBef>
              <a:buFont typeface="Arial" panose="020B0604020202020204" pitchFamily="34" charset="0"/>
              <a:buChar char="•"/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Weat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ectric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storms or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tni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erts 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  <a:p>
            <a:pPr marL="346075" indent="-346075">
              <a:lnSpc>
                <a:spcPts val="850"/>
              </a:lnSpc>
              <a:spcBef>
                <a:spcPts val="23"/>
              </a:spcBef>
              <a:buFont typeface="Arial" panose="020B0604020202020204" pitchFamily="34" charset="0"/>
              <a:buChar char="•"/>
            </a:pPr>
            <a:endParaRPr sz="850" dirty="0"/>
          </a:p>
          <a:p>
            <a:pPr marL="346075" indent="-346075">
              <a:lnSpc>
                <a:spcPts val="1000"/>
              </a:lnSpc>
              <a:buFont typeface="Arial" panose="020B0604020202020204" pitchFamily="34" charset="0"/>
              <a:buChar char="•"/>
            </a:pPr>
            <a:endParaRPr sz="1000" dirty="0"/>
          </a:p>
          <a:p>
            <a:pPr marL="346075" indent="-3460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a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of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erts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tni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</a:pPr>
            <a:endParaRPr sz="85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850900" marR="12700" lvl="1" indent="-381635">
              <a:lnSpc>
                <a:spcPct val="100000"/>
              </a:lnSpc>
              <a:buClr>
                <a:srgbClr val="FFFFFF"/>
              </a:buClr>
              <a:buFont typeface="Arial"/>
              <a:buAutoNum type="arabicPeriod"/>
              <a:tabLst>
                <a:tab pos="850900" algn="l"/>
              </a:tabLst>
            </a:pP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For Li</a:t>
            </a:r>
            <a:r>
              <a:rPr sz="1600" u="sng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ht</a:t>
            </a:r>
            <a:r>
              <a:rPr sz="1600" u="sng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u="sng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u="sng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vis</a:t>
            </a:r>
            <a:r>
              <a:rPr sz="1600" u="sng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u="sng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“( Al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e) At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l.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tni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 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vis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 b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iss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 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ace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 Li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vis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ry me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ns co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tni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is p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ssi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this 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cati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 mo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itor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to take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tect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z="1600" spc="-10" dirty="0">
                <a:solidFill>
                  <a:srgbClr val="FFFFFF"/>
                </a:solidFill>
                <a:latin typeface="Arial"/>
                <a:cs typeface="Arial"/>
              </a:rPr>
              <a:t>.”</a:t>
            </a:r>
          </a:p>
          <a:p>
            <a:pPr marL="850900" marR="12700" lvl="1" indent="-381635">
              <a:lnSpc>
                <a:spcPct val="100000"/>
              </a:lnSpc>
              <a:buClr>
                <a:srgbClr val="FFFFFF"/>
              </a:buClr>
              <a:buFont typeface="Arial"/>
              <a:buAutoNum type="arabicPeriod"/>
              <a:tabLst>
                <a:tab pos="850900" algn="l"/>
              </a:tabLst>
            </a:pPr>
            <a:endParaRPr lang="en-US" sz="160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68312" marR="12700" lvl="1">
              <a:spcBef>
                <a:spcPts val="440"/>
              </a:spcBef>
              <a:buClr>
                <a:srgbClr val="FFFFFF"/>
              </a:buClr>
            </a:pPr>
            <a:r>
              <a:rPr lang="en-US" sz="1600" i="1" dirty="0">
                <a:solidFill>
                  <a:srgbClr val="FFFFFF"/>
                </a:solidFill>
                <a:latin typeface="Arial"/>
                <a:cs typeface="Arial"/>
              </a:rPr>
              <a:t>Click the icons below to hear the alerts:</a:t>
            </a:r>
          </a:p>
          <a:p>
            <a:pPr lvl="1"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AutoNum type="arabicPeriod" startAt="2"/>
            </a:pPr>
            <a:endParaRPr lang="en-US" sz="1600" dirty="0">
              <a:solidFill>
                <a:prstClr val="black"/>
              </a:solidFill>
            </a:endParaRPr>
          </a:p>
          <a:p>
            <a:pPr marL="469265" marR="12700" lvl="1">
              <a:lnSpc>
                <a:spcPct val="100000"/>
              </a:lnSpc>
              <a:buClr>
                <a:srgbClr val="FFFFFF"/>
              </a:buClr>
              <a:tabLst>
                <a:tab pos="85090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87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5A3CB75-B884-4988-852E-2333C127AE39}" type="datetime1">
              <a:rPr lang="en-US" smtClean="0"/>
              <a:t>11/2/2023</a:t>
            </a:fld>
            <a:endParaRPr lang="en-US" dirty="0"/>
          </a:p>
        </p:txBody>
      </p:sp>
      <p:pic>
        <p:nvPicPr>
          <p:cNvPr id="10" name="FB8C66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526" y="5770842"/>
            <a:ext cx="406400" cy="406400"/>
          </a:xfrm>
          <a:prstGeom prst="rect">
            <a:avLst/>
          </a:prstGeom>
        </p:spPr>
      </p:pic>
      <p:pic>
        <p:nvPicPr>
          <p:cNvPr id="11" name="273256A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3119" y="579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38828" cy="8549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934968" cy="902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Hazard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ts val="381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Warni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208905" cy="41763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buClr>
                <a:srgbClr val="FFFFFF"/>
              </a:buClr>
              <a:tabLst>
                <a:tab pos="46926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ghtn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Alerts</a:t>
            </a:r>
            <a:r>
              <a:rPr lang="en-US" sz="2000" b="1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buClr>
                <a:srgbClr val="FFFFFF"/>
              </a:buClr>
              <a:tabLst>
                <a:tab pos="469265" algn="l"/>
              </a:tabLst>
            </a:pPr>
            <a:endParaRPr sz="2000" dirty="0">
              <a:latin typeface="Arial"/>
              <a:cs typeface="Arial"/>
            </a:endParaRPr>
          </a:p>
          <a:p>
            <a:pPr marL="854075" marR="12700" lvl="1" indent="-392113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AutoNum type="arabicPeriod" startAt="2"/>
            </a:pP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For Li</a:t>
            </a:r>
            <a:r>
              <a:rPr sz="1600" u="sng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ht</a:t>
            </a:r>
            <a:r>
              <a:rPr sz="1600" u="sng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u="sng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Warn</a:t>
            </a:r>
            <a:r>
              <a:rPr sz="1600" u="sng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u="sng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u="sng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“(Al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e) At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l.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tni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 Warn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 b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iss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 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ace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lang="en-US" sz="1600" spc="0" dirty="0">
                <a:solidFill>
                  <a:srgbClr val="FFFFFF"/>
                </a:solidFill>
                <a:latin typeface="Arial"/>
                <a:cs typeface="Arial"/>
              </a:rPr>
              <a:t>“ 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 Li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Warn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ns 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tni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g,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or the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tial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for li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 b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tected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5 mi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 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ace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ll imm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sec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utsi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activ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ties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d take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a s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AutoNum type="arabicPeriod" startAt="2"/>
            </a:pPr>
            <a:endParaRPr sz="160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AutoNum type="arabicPeriod" startAt="2"/>
            </a:pPr>
            <a:endParaRPr sz="1600" dirty="0"/>
          </a:p>
          <a:p>
            <a:pPr marL="469265" marR="179070" lvl="1">
              <a:lnSpc>
                <a:spcPct val="100000"/>
              </a:lnSpc>
              <a:buClr>
                <a:srgbClr val="FFFFFF"/>
              </a:buClr>
              <a:tabLst>
                <a:tab pos="850900" algn="l"/>
              </a:tabLst>
            </a:pP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68312" marR="12700" lvl="1">
              <a:spcBef>
                <a:spcPts val="440"/>
              </a:spcBef>
              <a:buClr>
                <a:srgbClr val="FFFFFF"/>
              </a:buClr>
            </a:pPr>
            <a:r>
              <a:rPr lang="en-US" sz="1600" i="1" dirty="0">
                <a:solidFill>
                  <a:srgbClr val="FFFFFF"/>
                </a:solidFill>
                <a:latin typeface="Arial"/>
                <a:cs typeface="Arial"/>
              </a:rPr>
              <a:t>Click the icons below to hear the alerts:</a:t>
            </a:r>
          </a:p>
          <a:p>
            <a:pPr lvl="1"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AutoNum type="arabicPeriod" startAt="2"/>
            </a:pPr>
            <a:endParaRPr lang="en-US" sz="1600" dirty="0">
              <a:solidFill>
                <a:prstClr val="black"/>
              </a:solidFill>
            </a:endParaRPr>
          </a:p>
          <a:p>
            <a:pPr marL="469265" marR="179070" lvl="1">
              <a:lnSpc>
                <a:spcPct val="100000"/>
              </a:lnSpc>
              <a:buClr>
                <a:srgbClr val="FFFFFF"/>
              </a:buClr>
              <a:tabLst>
                <a:tab pos="85090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43371" y="2665476"/>
            <a:ext cx="3037331" cy="22783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88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AAED5FB-D083-45F6-B7FA-E8A9DCBCCD9C}" type="datetime1">
              <a:rPr lang="en-US" smtClean="0"/>
              <a:t>11/2/2023</a:t>
            </a:fld>
            <a:endParaRPr lang="en-US" dirty="0"/>
          </a:p>
        </p:txBody>
      </p:sp>
      <p:pic>
        <p:nvPicPr>
          <p:cNvPr id="12" name="5E47A8D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7064" y="5249381"/>
            <a:ext cx="406400" cy="406400"/>
          </a:xfrm>
          <a:prstGeom prst="rect">
            <a:avLst/>
          </a:prstGeom>
        </p:spPr>
      </p:pic>
      <p:pic>
        <p:nvPicPr>
          <p:cNvPr id="13" name="58C597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4284" y="524938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38828" cy="8549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934968" cy="902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Hazard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ts val="381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Warni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208905" cy="41763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buClr>
                <a:srgbClr val="FFFFFF"/>
              </a:buClr>
              <a:tabLst>
                <a:tab pos="46926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ghtn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Alerts</a:t>
            </a:r>
            <a:r>
              <a:rPr lang="en-US" sz="2000" b="1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buClr>
                <a:srgbClr val="FFFFFF"/>
              </a:buClr>
              <a:tabLst>
                <a:tab pos="469265" algn="l"/>
              </a:tabLst>
            </a:pPr>
            <a:endParaRPr sz="2000" dirty="0">
              <a:latin typeface="Arial"/>
              <a:cs typeface="Arial"/>
            </a:endParaRPr>
          </a:p>
          <a:p>
            <a:pPr marL="914400" marR="12700" lvl="1" indent="-446088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AutoNum type="arabicPeriod" startAt="3"/>
            </a:pPr>
            <a:r>
              <a:rPr lang="en-US" sz="1600" u="sng" dirty="0">
                <a:solidFill>
                  <a:srgbClr val="FFFFFF"/>
                </a:solidFill>
                <a:latin typeface="Arial"/>
                <a:cs typeface="Arial"/>
              </a:rPr>
              <a:t>For All Clear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: “( Alert Tone,) Attention all personnel. All Clear. All Lightning Advisories and Lightning Warnings have been cancelled for SSC.”</a:t>
            </a:r>
          </a:p>
          <a:p>
            <a:pPr marL="914400" marR="12700" lvl="1" indent="-446088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AutoNum type="arabicPeriod" startAt="3"/>
            </a:pPr>
            <a:endParaRPr lang="en-US" sz="1600" u="sng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68312" marR="12700" lvl="1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</a:pPr>
            <a:endParaRPr lang="en-US" sz="1600" i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68312" marR="12700" lvl="1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</a:pPr>
            <a:endParaRPr lang="en-US" sz="1600" i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68312" marR="12700" lvl="1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</a:pPr>
            <a:r>
              <a:rPr lang="en-US" sz="1600" i="1" dirty="0">
                <a:solidFill>
                  <a:srgbClr val="FFFFFF"/>
                </a:solidFill>
                <a:latin typeface="Arial"/>
                <a:cs typeface="Arial"/>
              </a:rPr>
              <a:t>Click the icons below to hear the alerts:</a:t>
            </a:r>
          </a:p>
          <a:p>
            <a:pPr lvl="1">
              <a:lnSpc>
                <a:spcPts val="850"/>
              </a:lnSpc>
              <a:spcBef>
                <a:spcPts val="25"/>
              </a:spcBef>
              <a:buClr>
                <a:srgbClr val="FFFFFF"/>
              </a:buClr>
              <a:buFont typeface="Arial"/>
              <a:buAutoNum type="arabicPeriod" startAt="2"/>
            </a:pPr>
            <a:endParaRPr sz="1600" dirty="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AutoNum type="arabicPeriod" startAt="2"/>
            </a:pPr>
            <a:endParaRPr sz="1600" dirty="0"/>
          </a:p>
          <a:p>
            <a:pPr marL="469265" marR="179070" lvl="1">
              <a:lnSpc>
                <a:spcPct val="100000"/>
              </a:lnSpc>
              <a:buClr>
                <a:srgbClr val="FFFFFF"/>
              </a:buClr>
              <a:tabLst>
                <a:tab pos="850900" algn="l"/>
              </a:tabLst>
            </a:pP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69265" marR="179070" lvl="1">
              <a:lnSpc>
                <a:spcPct val="100000"/>
              </a:lnSpc>
              <a:buClr>
                <a:srgbClr val="FFFFFF"/>
              </a:buClr>
              <a:tabLst>
                <a:tab pos="85090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43371" y="2665476"/>
            <a:ext cx="3037331" cy="22783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89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AAED5FB-D083-45F6-B7FA-E8A9DCBCCD9C}" type="datetime1">
              <a:rPr lang="en-US" smtClean="0"/>
              <a:t>11/2/2023</a:t>
            </a:fld>
            <a:endParaRPr lang="en-US" dirty="0"/>
          </a:p>
        </p:txBody>
      </p:sp>
      <p:pic>
        <p:nvPicPr>
          <p:cNvPr id="10" name="363347B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9017" y="4740656"/>
            <a:ext cx="406400" cy="406400"/>
          </a:xfrm>
          <a:prstGeom prst="rect">
            <a:avLst/>
          </a:prstGeom>
        </p:spPr>
      </p:pic>
      <p:pic>
        <p:nvPicPr>
          <p:cNvPr id="12" name="4E8DBCF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8456" y="47406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1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Introduction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3" y="1283938"/>
            <a:ext cx="8499348" cy="531050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Stennis Space Center is a VPP Star Site?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 startAt="2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contractor personnel are required to completed this presentation?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 personnel shall have an OSHA 10 or 30 hour course completion?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Failure to observe any safety rule or industry standard and regulation will result in immediate and permanent discharge from?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The Military    b. The Exchange    c.  The Office    d.  The Center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157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7D04BDF-345B-4734-98BE-6EABF31503B7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6822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3882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93496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Hazard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ts val="381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Warni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8482330" cy="26396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5">
              <a:lnSpc>
                <a:spcPct val="100000"/>
              </a:lnSpc>
              <a:buClr>
                <a:srgbClr val="FFFFFF"/>
              </a:buClr>
              <a:tabLst>
                <a:tab pos="47561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Alar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000" dirty="0">
              <a:latin typeface="Arial"/>
              <a:cs typeface="Arial"/>
            </a:endParaRPr>
          </a:p>
          <a:p>
            <a:pPr marL="346075" marR="12700" lvl="1" indent="-346075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fire 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arm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structur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 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/s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ruct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scri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endParaRPr sz="1800" dirty="0">
              <a:latin typeface="Arial"/>
              <a:cs typeface="Arial"/>
            </a:endParaRPr>
          </a:p>
          <a:p>
            <a:pPr marL="346075" lvl="1" indent="-346075"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sz="1100" dirty="0"/>
          </a:p>
          <a:p>
            <a:pPr marL="346075" lvl="1" indent="-346075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Proc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/marsh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 to</a:t>
            </a:r>
            <a:endParaRPr sz="1800" dirty="0">
              <a:latin typeface="Arial"/>
              <a:cs typeface="Arial"/>
            </a:endParaRPr>
          </a:p>
          <a:p>
            <a:pPr marL="346075" indent="-3460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coun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endParaRPr sz="1800" dirty="0">
              <a:latin typeface="Arial"/>
              <a:cs typeface="Arial"/>
            </a:endParaRPr>
          </a:p>
          <a:p>
            <a:pPr marL="346075" marR="213995" lvl="1" indent="-346075">
              <a:lnSpc>
                <a:spcPct val="100000"/>
              </a:lnSpc>
              <a:spcBef>
                <a:spcPts val="434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Once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loc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a,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ity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acc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rtment</a:t>
            </a:r>
            <a:endParaRPr sz="1800" dirty="0">
              <a:latin typeface="Arial"/>
              <a:cs typeface="Arial"/>
            </a:endParaRPr>
          </a:p>
          <a:p>
            <a:pPr marL="346075" lvl="1" indent="-346075">
              <a:lnSpc>
                <a:spcPts val="1100"/>
              </a:lnSpc>
              <a:spcBef>
                <a:spcPts val="5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sz="1100" dirty="0"/>
          </a:p>
          <a:p>
            <a:pPr marL="346075" lvl="1" indent="-346075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ntil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ven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779" y="4259579"/>
            <a:ext cx="1289304" cy="1136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9163" y="4283964"/>
            <a:ext cx="1185672" cy="1033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44779" y="5478779"/>
            <a:ext cx="1289304" cy="10226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69163" y="5503164"/>
            <a:ext cx="1185672" cy="9189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697980" y="4259579"/>
            <a:ext cx="2127504" cy="22799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722364" y="4283964"/>
            <a:ext cx="2023872" cy="21762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878579" y="4259579"/>
            <a:ext cx="2813304" cy="22570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902964" y="4283964"/>
            <a:ext cx="2709672" cy="21534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440180" y="4259579"/>
            <a:ext cx="2432304" cy="22219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464563" y="4283964"/>
            <a:ext cx="2328672" cy="21183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90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0DF7C38-2B36-4004-978A-2FE375717D71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3882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93496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Hazard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Warni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0461"/>
            <a:ext cx="5576570" cy="47066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5">
              <a:lnSpc>
                <a:spcPct val="100000"/>
              </a:lnSpc>
              <a:buClr>
                <a:srgbClr val="FFFFFF"/>
              </a:buClr>
              <a:tabLst>
                <a:tab pos="527685" algn="l"/>
              </a:tabLst>
            </a:pP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Tor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ado</a:t>
            </a:r>
            <a:r>
              <a:rPr lang="en-US" sz="2000" b="1" spc="0" dirty="0">
                <a:solidFill>
                  <a:srgbClr val="FFFFFF"/>
                </a:solidFill>
                <a:latin typeface="Arial"/>
                <a:cs typeface="Arial"/>
              </a:rPr>
              <a:t> Warning</a:t>
            </a:r>
            <a:endParaRPr sz="2000" dirty="0">
              <a:latin typeface="Arial"/>
              <a:cs typeface="Arial"/>
            </a:endParaRPr>
          </a:p>
          <a:p>
            <a:pPr marL="346075" marR="38100" lvl="1" indent="-346075">
              <a:lnSpc>
                <a:spcPct val="100000"/>
              </a:lnSpc>
              <a:spcBef>
                <a:spcPts val="434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“(Wa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Al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e)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g.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a”</a:t>
            </a:r>
            <a:endParaRPr sz="1800" dirty="0">
              <a:latin typeface="Arial"/>
              <a:cs typeface="Arial"/>
            </a:endParaRPr>
          </a:p>
          <a:p>
            <a:pPr marL="346075" lvl="1" indent="-346075">
              <a:lnSpc>
                <a:spcPts val="1100"/>
              </a:lnSpc>
              <a:spcBef>
                <a:spcPts val="49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sz="1100" dirty="0"/>
          </a:p>
          <a:p>
            <a:pPr marL="346075" marR="404495" lvl="1" indent="-346075" algn="just">
              <a:lnSpc>
                <a:spcPct val="100099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tractors are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 take cov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in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 sma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ro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 marL="346075" lvl="1" indent="-346075">
              <a:lnSpc>
                <a:spcPts val="1100"/>
              </a:lnSpc>
              <a:spcBef>
                <a:spcPts val="52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sz="1100" dirty="0"/>
          </a:p>
          <a:p>
            <a:pPr marL="346075" marR="26670" lvl="1" indent="-346075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tra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r,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 in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 NASA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800" dirty="0">
              <a:latin typeface="Arial"/>
              <a:cs typeface="Arial"/>
            </a:endParaRPr>
          </a:p>
          <a:p>
            <a:pPr marL="346075" lvl="1" indent="-346075">
              <a:lnSpc>
                <a:spcPts val="1100"/>
              </a:lnSpc>
              <a:spcBef>
                <a:spcPts val="52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sz="1100" dirty="0"/>
          </a:p>
          <a:p>
            <a:pPr marL="346075" marR="12700" lvl="1" indent="-346075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rs,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saf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 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from 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cts 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43371" y="2665476"/>
            <a:ext cx="3037331" cy="22783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91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D1C96F2-BED3-4ADD-876E-69EE021F1BE3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3882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93496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Hazard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Warni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92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D1C96F2-BED3-4ADD-876E-69EE021F1BE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4349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45.  Contractors are not required to be knowledgeable of warning systems at SSC?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	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46.  NASA  Lightning Warnings require all staff to stop outside activities and take shelter in a secure location?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  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47.  When a fire alarm is activated, you are required to go to the _______?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NEX    b.  Marshalling area    c.  Your vehicle    d.  Nearest office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48.  Supervisors are required to account for all personnel in the marshalling area during a fire alarm?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	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35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38828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40436"/>
            <a:ext cx="393496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Hazard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Warni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tems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93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D1C96F2-BED3-4ADD-876E-69EE021F1BE3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45.  Contractors are not required to be knowledgeable of warning systems at SSC?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46.  NASA  lightning warnings require all staff to stop outside activities and take shelter in a secure location?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  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47.  When a fire alarm is activated, you are required to go to the _______?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NEX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Marshalling area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Your vehicle    d.  Nearest office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48.  Supervisors are required to account for all personnel in the marshalling area during a fire alarm?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False	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647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479"/>
            <a:ext cx="4391025" cy="40749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ction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ter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es</a:t>
            </a:r>
            <a:endParaRPr sz="11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zard Warn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stems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orting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Gen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ties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Aud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Inspecti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79491" y="1440180"/>
            <a:ext cx="3842004" cy="3118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103876" y="1464563"/>
            <a:ext cx="3738372" cy="3014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94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C90E506-DAA6-454C-B361-DC893BEDA029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Reporting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69179" y="1516380"/>
            <a:ext cx="3765804" cy="4794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893564" y="1540764"/>
            <a:ext cx="3662171" cy="4690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307340" y="1410461"/>
            <a:ext cx="4315460" cy="46888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shap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Reporting</a:t>
            </a:r>
            <a:endParaRPr sz="2000" dirty="0">
              <a:latin typeface="Arial"/>
              <a:cs typeface="Arial"/>
            </a:endParaRPr>
          </a:p>
          <a:p>
            <a:pPr marL="355600" marR="22225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All mishaps are immediately reported by telephone to the following (in order):</a:t>
            </a:r>
          </a:p>
          <a:p>
            <a:pPr marL="682625" marR="22225" lvl="1" indent="-336550">
              <a:spcBef>
                <a:spcPts val="440"/>
              </a:spcBef>
              <a:buClr>
                <a:srgbClr val="FFFFFF"/>
              </a:buClr>
              <a:buFont typeface="+mj-lt"/>
              <a:buAutoNum type="arabicPeriod"/>
              <a:tabLst>
                <a:tab pos="354965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Dispatch at 228-688-3636 (by cell phone) or 911 (by landline)</a:t>
            </a:r>
          </a:p>
          <a:p>
            <a:pPr marL="682625" marR="22225" lvl="1" indent="-336550">
              <a:spcBef>
                <a:spcPts val="440"/>
              </a:spcBef>
              <a:buClr>
                <a:srgbClr val="FFFFFF"/>
              </a:buClr>
              <a:buFont typeface="+mj-lt"/>
              <a:buAutoNum type="arabicPeriod"/>
              <a:tabLst>
                <a:tab pos="354965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CO or COR</a:t>
            </a:r>
          </a:p>
          <a:p>
            <a:pPr marL="682625" marR="22225" lvl="1" indent="-336550">
              <a:spcBef>
                <a:spcPts val="440"/>
              </a:spcBef>
              <a:buClr>
                <a:srgbClr val="FFFFFF"/>
              </a:buClr>
              <a:buFont typeface="+mj-lt"/>
              <a:buAutoNum type="arabicPeriod"/>
              <a:tabLst>
                <a:tab pos="354965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NASA Safety and Mission Assurance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1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NASA Mis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orm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1627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lang="en-US" sz="18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completed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en-US" sz="1800" b="1" i="1" u="sng" spc="-10" dirty="0">
                <a:solidFill>
                  <a:srgbClr val="00B0F0"/>
                </a:solidFill>
                <a:latin typeface="Arial"/>
                <a:cs typeface="Arial"/>
              </a:rPr>
              <a:t>ALL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ts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urs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y 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sz="850" dirty="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sz="1000" dirty="0"/>
          </a:p>
          <a:p>
            <a:pPr marL="355600" marR="16383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 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tract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equ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 to 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rate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stig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tion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cess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fol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inc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95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EC2A91B-06B0-4622-A8FF-02A62A13F8EA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Reporting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461"/>
            <a:ext cx="5360416" cy="49568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Close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Call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Arial"/>
                <a:cs typeface="Arial"/>
              </a:rPr>
              <a:t>Reporting</a:t>
            </a:r>
            <a:endParaRPr sz="2000" dirty="0">
              <a:latin typeface="Arial"/>
              <a:cs typeface="Arial"/>
            </a:endParaRPr>
          </a:p>
          <a:p>
            <a:pPr marL="355600" marR="20193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The SSC Close Call Reporting System (CCRS) is used to report CCRS close calls</a:t>
            </a:r>
          </a:p>
          <a:p>
            <a:pPr marL="12700" marR="20193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tabLst>
                <a:tab pos="354965" algn="l"/>
              </a:tabLst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201930" indent="-342900">
              <a:lnSpc>
                <a:spcPct val="100000"/>
              </a:lnSpc>
              <a:spcBef>
                <a:spcPts val="44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CCRS c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is an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0" dirty="0">
                <a:solidFill>
                  <a:srgbClr val="FFFFFF"/>
                </a:solidFill>
                <a:latin typeface="Arial"/>
                <a:cs typeface="Arial"/>
              </a:rPr>
              <a:t>hazard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 or co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 co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lt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acci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t,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 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ess</a:t>
            </a:r>
            <a:endParaRPr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3"/>
              </a:spcBef>
              <a:buClr>
                <a:srgbClr val="FFFFFF"/>
              </a:buClr>
              <a:buFont typeface="Arial"/>
              <a:buChar char="•"/>
            </a:pPr>
            <a:endParaRPr dirty="0"/>
          </a:p>
          <a:p>
            <a:pPr>
              <a:lnSpc>
                <a:spcPts val="1000"/>
              </a:lnSpc>
              <a:buClr>
                <a:srgbClr val="FFFFFF"/>
              </a:buClr>
            </a:pPr>
            <a:endParaRPr dirty="0"/>
          </a:p>
          <a:p>
            <a:pPr marL="355600" marR="127635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rting</a:t>
            </a:r>
            <a:r>
              <a:rPr lang="en-US" spc="0" dirty="0">
                <a:solidFill>
                  <a:srgbClr val="FFFFFF"/>
                </a:solidFill>
                <a:latin typeface="Arial"/>
                <a:cs typeface="Arial"/>
              </a:rPr>
              <a:t> CCRS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ose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is the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met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 pr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acc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nts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corr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cting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zar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 b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fore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y res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lt in 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ess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endParaRPr dirty="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22"/>
              </a:spcBef>
              <a:buClr>
                <a:srgbClr val="FFFFFF"/>
              </a:buClr>
              <a:buFont typeface="Arial"/>
              <a:buChar char="•"/>
            </a:pPr>
            <a:endParaRPr dirty="0"/>
          </a:p>
          <a:p>
            <a:pPr>
              <a:lnSpc>
                <a:spcPts val="1000"/>
              </a:lnSpc>
              <a:buClr>
                <a:srgbClr val="FFFFFF"/>
              </a:buClr>
            </a:pPr>
            <a:endParaRPr dirty="0"/>
          </a:p>
          <a:p>
            <a:pPr marL="355600" marR="889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sters 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forms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or c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ll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228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68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pc="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2762</a:t>
            </a:r>
            <a:endParaRPr lang="en-US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889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lang="en-US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marR="88900" indent="-342900"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Inc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iden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lang="en-US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lang="en-US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 OSHA recordable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spc="-30" dirty="0">
                <a:solidFill>
                  <a:srgbClr val="FFFFFF"/>
                </a:solidFill>
                <a:latin typeface="Arial"/>
                <a:cs typeface="Arial"/>
              </a:rPr>
              <a:t>y/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ss, no damage,</a:t>
            </a:r>
            <a:r>
              <a:rPr lang="en-US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 d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ag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e less than $20,000 is considered a NMIS close call and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ort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 on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NASA Mis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Form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lang="en-US" dirty="0">
              <a:latin typeface="Arial"/>
              <a:cs typeface="Arial"/>
            </a:endParaRPr>
          </a:p>
          <a:p>
            <a:pPr marL="355600" marR="889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endParaRPr dirty="0">
              <a:latin typeface="Arial"/>
              <a:cs typeface="Arial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lang="en-US" dirty="0"/>
          </a:p>
          <a:p>
            <a:pPr>
              <a:lnSpc>
                <a:spcPts val="1000"/>
              </a:lnSpc>
              <a:buClr>
                <a:srgbClr val="FFFFFF"/>
              </a:buClr>
            </a:pPr>
            <a:r>
              <a:rPr lang="en-US" dirty="0"/>
              <a:t>     </a:t>
            </a: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•"/>
            </a:pPr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244084" y="2148839"/>
            <a:ext cx="3866388" cy="3413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96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3F51885-7A99-497B-BA90-2F84EA1E8D92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Incident Reporting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49.  Incidents that do not result in an injury or property damage do not have to    be reported. 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b.  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50.  Reporting Close Calls is the BEST method to prevent accidents by correcting hazards before they result in injury, illness or damage?</a:t>
            </a:r>
          </a:p>
          <a:p>
            <a:pPr marL="914400" lvl="1" indent="-4572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True	b. False  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51.  A Form 1627 is required to be submitted _______ after the incident.   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24 Hours    B.  48 Hours    C.  One Week    D.  One Month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52.  Once a mishap occurs, who should be contacted by the Contractor first?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CO/COR    b. NASA SMA    c.  Dispatch	d. Subcontractor 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97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157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EC663A0-8B6B-40B3-9B94-5082BC797EF1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007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2310384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Incident Reporting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87452" y="1283938"/>
            <a:ext cx="8725407" cy="5310507"/>
          </a:xfrm>
        </p:spPr>
        <p:txBody>
          <a:bodyPr/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49.  Incidents that do not result in an injury or property damage do not have to    be reported. 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True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50.  Reporting Close Calls is the BEST method to prevent mishaps by correcting hazards before they result in injury, illness or damage?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False  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51.  A Form 1627 is required to be submitted _______ after the incident.   ?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Hours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48 Hours    C.  One Week    D.  One Month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52.  Once a mishap occurs, who should be contacted by the Contractor first?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CO/COR    b. NASA SMA  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d. Subcontractor 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3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204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98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8721" y="6594856"/>
            <a:ext cx="1073150" cy="224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0157"/>
            <a:ext cx="8530590" cy="382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99"/>
              </a:lnSpc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EC663A0-8B6B-40B3-9B94-5082BC797EF1}" type="datetime1">
              <a:rPr lang="en-US" smtClean="0"/>
              <a:t>11/2/2023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44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6595"/>
            <a:ext cx="4113276" cy="90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Orientat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Topi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411479"/>
            <a:ext cx="4391025" cy="41511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Introd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ction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Arrivi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he Ce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ter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Star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 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Spec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al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W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ork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Emergenc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es</a:t>
            </a:r>
            <a:endParaRPr sz="11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zard Warn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ng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800" spc="-3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stems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Incid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orting</a:t>
            </a:r>
            <a:endParaRPr sz="1200" dirty="0"/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Gen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ral</a:t>
            </a:r>
            <a:r>
              <a:rPr sz="18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u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18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sp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ns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chemeClr val="bg1"/>
                </a:solidFill>
                <a:latin typeface="Arial"/>
                <a:cs typeface="Arial"/>
              </a:rPr>
              <a:t>ties</a:t>
            </a:r>
            <a:endParaRPr sz="1200" dirty="0">
              <a:solidFill>
                <a:schemeClr val="bg1"/>
              </a:solidFill>
            </a:endParaRPr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Font typeface="Arial"/>
              <a:buAutoNum type="romanUcPeriod"/>
              <a:tabLst>
                <a:tab pos="527685" algn="l"/>
              </a:tabLst>
            </a:pP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Aud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ts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Inspecti</a:t>
            </a:r>
            <a:r>
              <a:rPr sz="1800" spc="-1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800" spc="0" dirty="0">
                <a:solidFill>
                  <a:srgbClr val="7E7E7E"/>
                </a:solidFill>
                <a:latin typeface="Arial"/>
                <a:cs typeface="Arial"/>
              </a:rPr>
              <a:t>ns</a:t>
            </a:r>
            <a:endParaRPr sz="1200" dirty="0"/>
          </a:p>
          <a:p>
            <a:pPr marL="12065">
              <a:lnSpc>
                <a:spcPct val="100000"/>
              </a:lnSpc>
              <a:buClr>
                <a:srgbClr val="7E7E7E"/>
              </a:buClr>
              <a:tabLst>
                <a:tab pos="527685" algn="l"/>
              </a:tabLst>
            </a:pP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92979" y="1440180"/>
            <a:ext cx="4128516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817364" y="1464563"/>
            <a:ext cx="4024884" cy="3243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012179" y="4792979"/>
            <a:ext cx="2127504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036564" y="4817364"/>
            <a:ext cx="2023872" cy="1548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0" algn="r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99</a:t>
            </a:fld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Everyone is Responsible for Safety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2CD48C9-67E9-4BE2-8A83-1833FD97FB88}" type="datetime1">
              <a:rPr lang="en-US" smtClean="0"/>
              <a:t>11/2/2023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3017</TotalTime>
  <Words>11079</Words>
  <Application>Microsoft Office PowerPoint</Application>
  <PresentationFormat>On-screen Show (4:3)</PresentationFormat>
  <Paragraphs>2026</Paragraphs>
  <Slides>125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Welcome</vt:lpstr>
      <vt:lpstr>Welcome</vt:lpstr>
      <vt:lpstr>Welcome</vt:lpstr>
      <vt:lpstr>Orientation Topics</vt:lpstr>
      <vt:lpstr>Orientation Topics</vt:lpstr>
      <vt:lpstr>Introduction</vt:lpstr>
      <vt:lpstr>Introduction</vt:lpstr>
      <vt:lpstr>Introduction</vt:lpstr>
      <vt:lpstr>Introduction</vt:lpstr>
      <vt:lpstr>Orientation Topics</vt:lpstr>
      <vt:lpstr>Arriving at the Center</vt:lpstr>
      <vt:lpstr>Arriving at the Center</vt:lpstr>
      <vt:lpstr>Arriving at the Center</vt:lpstr>
      <vt:lpstr>Arriving at the Center</vt:lpstr>
      <vt:lpstr>Arriving at the Center</vt:lpstr>
      <vt:lpstr>Orientation Topics</vt:lpstr>
      <vt:lpstr>Starting Work</vt:lpstr>
      <vt:lpstr>Starting Work</vt:lpstr>
      <vt:lpstr>Starting Work</vt:lpstr>
      <vt:lpstr>Starting Work</vt:lpstr>
      <vt:lpstr>Starting Work</vt:lpstr>
      <vt:lpstr>Starting Work</vt:lpstr>
      <vt:lpstr>Starting Work</vt:lpstr>
      <vt:lpstr>Starting Work</vt:lpstr>
      <vt:lpstr>Starting Work</vt:lpstr>
      <vt:lpstr>Starting Work</vt:lpstr>
      <vt:lpstr>Starting Work</vt:lpstr>
      <vt:lpstr>Starting Work</vt:lpstr>
      <vt:lpstr>Starting Work</vt:lpstr>
      <vt:lpstr>Orientation Topics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Requirements and Regulations</vt:lpstr>
      <vt:lpstr>Orientation Topics</vt:lpstr>
      <vt:lpstr>Special Work</vt:lpstr>
      <vt:lpstr>Special Work</vt:lpstr>
      <vt:lpstr>Special Work</vt:lpstr>
      <vt:lpstr>Special Work</vt:lpstr>
      <vt:lpstr>Special Work</vt:lpstr>
      <vt:lpstr>Special Work</vt:lpstr>
      <vt:lpstr>Special Work</vt:lpstr>
      <vt:lpstr>Special Work</vt:lpstr>
      <vt:lpstr>Orientation Topics</vt:lpstr>
      <vt:lpstr>Emergencies</vt:lpstr>
      <vt:lpstr>Emergencies</vt:lpstr>
      <vt:lpstr>Emergencies</vt:lpstr>
      <vt:lpstr>Emergencies</vt:lpstr>
      <vt:lpstr>Orientation Topics</vt:lpstr>
      <vt:lpstr>Danger and Hazard Warning Systems</vt:lpstr>
      <vt:lpstr>Danger and Hazard Warning Systems</vt:lpstr>
      <vt:lpstr>Danger and Hazard Warning Systems</vt:lpstr>
      <vt:lpstr>Danger and Hazard Warning Systems</vt:lpstr>
      <vt:lpstr>Danger and Hazard Warning Systems</vt:lpstr>
      <vt:lpstr>Danger and Hazard Warning Systems</vt:lpstr>
      <vt:lpstr>Danger and Hazard Warning Systems</vt:lpstr>
      <vt:lpstr>Danger and Hazard Warning Systems</vt:lpstr>
      <vt:lpstr>Danger and Hazard Warning Systems</vt:lpstr>
      <vt:lpstr>Orientation Topics</vt:lpstr>
      <vt:lpstr>Incident Reporting</vt:lpstr>
      <vt:lpstr>Incident Reporting</vt:lpstr>
      <vt:lpstr>Incident Reporting</vt:lpstr>
      <vt:lpstr>Incident Reporting</vt:lpstr>
      <vt:lpstr>Orientation Topics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General Rules and Responsibilities</vt:lpstr>
      <vt:lpstr>Orientation Topics</vt:lpstr>
      <vt:lpstr>Audits and Inspections</vt:lpstr>
      <vt:lpstr>Closing Statements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NASA Stennis Space Center</dc:title>
  <dc:creator>Matt McGee</dc:creator>
  <cp:lastModifiedBy>Nelson, Cheryl A. (SSC-SAITECH)[SAITECH, INC. - IT Services Contract]</cp:lastModifiedBy>
  <cp:revision>210</cp:revision>
  <cp:lastPrinted>2018-01-05T17:08:56Z</cp:lastPrinted>
  <dcterms:created xsi:type="dcterms:W3CDTF">2018-01-04T16:05:05Z</dcterms:created>
  <dcterms:modified xsi:type="dcterms:W3CDTF">2023-11-02T17:59:34Z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2015-10-15T00:00:00Z</vt:filetime>
  </property>
  <property fmtid="{D5CDD505-2E9C-101B-9397-08002B2CF9AE}" pid="3" name="LastSaved">
    <vt:filetime>2018-01-04T00:00:00Z</vt:filetime>
  </property>
</Properties>
</file>